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4"/>
  </p:notesMasterIdLst>
  <p:sldIdLst>
    <p:sldId id="265" r:id="rId2"/>
    <p:sldId id="262" r:id="rId3"/>
    <p:sldId id="267" r:id="rId4"/>
    <p:sldId id="268" r:id="rId5"/>
    <p:sldId id="269" r:id="rId6"/>
    <p:sldId id="272" r:id="rId7"/>
    <p:sldId id="270" r:id="rId8"/>
    <p:sldId id="271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7" r:id="rId23"/>
    <p:sldId id="286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96" r:id="rId33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12" userDrawn="1">
          <p15:clr>
            <a:srgbClr val="A4A3A4"/>
          </p15:clr>
        </p15:guide>
        <p15:guide id="2" pos="960" userDrawn="1">
          <p15:clr>
            <a:srgbClr val="A4A3A4"/>
          </p15:clr>
        </p15:guide>
        <p15:guide id="3" orient="horz" pos="2296" userDrawn="1">
          <p15:clr>
            <a:srgbClr val="A4A3A4"/>
          </p15:clr>
        </p15:guide>
        <p15:guide id="4" orient="horz" pos="3135" userDrawn="1">
          <p15:clr>
            <a:srgbClr val="A4A3A4"/>
          </p15:clr>
        </p15:guide>
        <p15:guide id="5" orient="horz" pos="4039" userDrawn="1">
          <p15:clr>
            <a:srgbClr val="A4A3A4"/>
          </p15:clr>
        </p15:guide>
        <p15:guide id="6" pos="1018" userDrawn="1">
          <p15:clr>
            <a:srgbClr val="A4A3A4"/>
          </p15:clr>
        </p15:guide>
        <p15:guide id="7" orient="horz" pos="1185" userDrawn="1">
          <p15:clr>
            <a:srgbClr val="A4A3A4"/>
          </p15:clr>
        </p15:guide>
        <p15:guide id="8" orient="horz" pos="2047" userDrawn="1">
          <p15:clr>
            <a:srgbClr val="A4A3A4"/>
          </p15:clr>
        </p15:guide>
        <p15:guide id="9" orient="horz" pos="2886" userDrawn="1">
          <p15:clr>
            <a:srgbClr val="A4A3A4"/>
          </p15:clr>
        </p15:guide>
        <p15:guide id="10" orient="horz" pos="1139" userDrawn="1">
          <p15:clr>
            <a:srgbClr val="A4A3A4"/>
          </p15:clr>
        </p15:guide>
        <p15:guide id="11" orient="horz" pos="2001" userDrawn="1">
          <p15:clr>
            <a:srgbClr val="A4A3A4"/>
          </p15:clr>
        </p15:guide>
        <p15:guide id="12" orient="horz" pos="2840" userDrawn="1">
          <p15:clr>
            <a:srgbClr val="A4A3A4"/>
          </p15:clr>
        </p15:guide>
        <p15:guide id="13" orient="horz" pos="3770" userDrawn="1">
          <p15:clr>
            <a:srgbClr val="A4A3A4"/>
          </p15:clr>
        </p15:guide>
        <p15:guide id="14" orient="horz" pos="3725" userDrawn="1">
          <p15:clr>
            <a:srgbClr val="A4A3A4"/>
          </p15:clr>
        </p15:guide>
        <p15:guide id="15" orient="horz" pos="958" userDrawn="1">
          <p15:clr>
            <a:srgbClr val="A4A3A4"/>
          </p15:clr>
        </p15:guide>
        <p15:guide id="16" orient="horz" pos="1797" userDrawn="1">
          <p15:clr>
            <a:srgbClr val="A4A3A4"/>
          </p15:clr>
        </p15:guide>
        <p15:guide id="17" orient="horz" pos="2659" userDrawn="1">
          <p15:clr>
            <a:srgbClr val="A4A3A4"/>
          </p15:clr>
        </p15:guide>
        <p15:guide id="18" orient="horz" pos="35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EB470C"/>
    <a:srgbClr val="000000"/>
    <a:srgbClr val="FFFFFF"/>
    <a:srgbClr val="AF5D40"/>
    <a:srgbClr val="00B0EF"/>
    <a:srgbClr val="F19CA7"/>
    <a:srgbClr val="008CCF"/>
    <a:srgbClr val="78C2E5"/>
    <a:srgbClr val="00A0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08" autoAdjust="0"/>
    <p:restoredTop sz="94704" autoAdjust="0"/>
  </p:normalViewPr>
  <p:slideViewPr>
    <p:cSldViewPr snapToGrid="0">
      <p:cViewPr varScale="1">
        <p:scale>
          <a:sx n="81" d="100"/>
          <a:sy n="81" d="100"/>
        </p:scale>
        <p:origin x="864" y="53"/>
      </p:cViewPr>
      <p:guideLst>
        <p:guide orient="horz" pos="1412"/>
        <p:guide pos="960"/>
        <p:guide orient="horz" pos="2296"/>
        <p:guide orient="horz" pos="3135"/>
        <p:guide orient="horz" pos="4039"/>
        <p:guide pos="1018"/>
        <p:guide orient="horz" pos="1185"/>
        <p:guide orient="horz" pos="2047"/>
        <p:guide orient="horz" pos="2886"/>
        <p:guide orient="horz" pos="1139"/>
        <p:guide orient="horz" pos="2001"/>
        <p:guide orient="horz" pos="2840"/>
        <p:guide orient="horz" pos="3770"/>
        <p:guide orient="horz" pos="3725"/>
        <p:guide orient="horz" pos="958"/>
        <p:guide orient="horz" pos="1797"/>
        <p:guide orient="horz" pos="2659"/>
        <p:guide orient="horz" pos="35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D0A04-ED66-3B4F-BF7E-72C73561D30F}" type="slidenum">
              <a:rPr kumimoji="1" lang="ko-Kore-KR" altLang="en-US" smtClean="0"/>
              <a:t>2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06078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D0A04-ED66-3B4F-BF7E-72C73561D30F}" type="slidenum">
              <a:rPr kumimoji="1" lang="ko-Kore-KR" altLang="en-US" smtClean="0"/>
              <a:t>18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1268223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D0A04-ED66-3B4F-BF7E-72C73561D30F}" type="slidenum">
              <a:rPr kumimoji="1" lang="ko-Kore-KR" altLang="en-US" smtClean="0"/>
              <a:t>28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44562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D0A04-ED66-3B4F-BF7E-72C73561D30F}" type="slidenum">
              <a:rPr kumimoji="1" lang="ko-Kore-KR" altLang="en-US" smtClean="0"/>
              <a:t>29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739887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D0A04-ED66-3B4F-BF7E-72C73561D30F}" type="slidenum">
              <a:rPr kumimoji="1" lang="ko-Kore-KR" altLang="en-US" smtClean="0"/>
              <a:t>30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95679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D0A04-ED66-3B4F-BF7E-72C73561D30F}" type="slidenum">
              <a:rPr kumimoji="1" lang="ko-Kore-KR" altLang="en-US" smtClean="0"/>
              <a:t>31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388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D0A04-ED66-3B4F-BF7E-72C73561D30F}" type="slidenum">
              <a:rPr kumimoji="1" lang="ko-Kore-KR" altLang="en-US" smtClean="0"/>
              <a:t>32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427749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586542"/>
            <a:ext cx="10540380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A Tour of Colorful Destinations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1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75B29162-C2DA-0F2E-AB78-F08C8AB3693C}"/>
              </a:ext>
            </a:extLst>
          </p:cNvPr>
          <p:cNvSpPr txBox="1"/>
          <p:nvPr/>
        </p:nvSpPr>
        <p:spPr>
          <a:xfrm>
            <a:off x="2894629" y="4623798"/>
            <a:ext cx="613586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다채로운 여행지 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탐방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47583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0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Germany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invade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 the island and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ban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ned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Greek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flag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during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World War II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protest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islander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 painted their houses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the blue and white colors of the Greek </a:t>
            </a:r>
            <a:r>
              <a:rPr lang="en-US" altLang="ko-Kore-KR" sz="3600" spc="-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flag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1CB04D-2A15-4C98-1F1F-647C1B191AFB}"/>
              </a:ext>
            </a:extLst>
          </p:cNvPr>
          <p:cNvSpPr txBox="1"/>
          <p:nvPr/>
        </p:nvSpPr>
        <p:spPr>
          <a:xfrm>
            <a:off x="1538856" y="187766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제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차 세계대전 중 독일이 섬을 침략했고 그리스 국기를 금지했습니다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66B9E1-6F78-2897-D7FE-3C4C9588451D}"/>
              </a:ext>
            </a:extLst>
          </p:cNvPr>
          <p:cNvSpPr txBox="1"/>
          <p:nvPr/>
        </p:nvSpPr>
        <p:spPr>
          <a:xfrm>
            <a:off x="1545653" y="4610179"/>
            <a:ext cx="812535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이에 항의하여 섬 주민들은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6">
            <a:extLst>
              <a:ext uri="{FF2B5EF4-FFF2-40B4-BE49-F238E27FC236}">
                <a16:creationId xmlns:a16="http://schemas.microsoft.com/office/drawing/2014/main" id="{740CE7B5-1F22-E939-B303-47C71B4CAF78}"/>
              </a:ext>
            </a:extLst>
          </p:cNvPr>
          <p:cNvCxnSpPr>
            <a:cxnSpLocks/>
          </p:cNvCxnSpPr>
          <p:nvPr/>
        </p:nvCxnSpPr>
        <p:spPr>
          <a:xfrm>
            <a:off x="3317631" y="1522164"/>
            <a:ext cx="312420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[R] 6">
            <a:extLst>
              <a:ext uri="{FF2B5EF4-FFF2-40B4-BE49-F238E27FC236}">
                <a16:creationId xmlns:a16="http://schemas.microsoft.com/office/drawing/2014/main" id="{34912A8C-4FD5-00D0-E3BE-DB84D25B2DDB}"/>
              </a:ext>
            </a:extLst>
          </p:cNvPr>
          <p:cNvCxnSpPr>
            <a:cxnSpLocks/>
          </p:cNvCxnSpPr>
          <p:nvPr/>
        </p:nvCxnSpPr>
        <p:spPr>
          <a:xfrm>
            <a:off x="7315200" y="1522164"/>
            <a:ext cx="132470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6">
            <a:extLst>
              <a:ext uri="{FF2B5EF4-FFF2-40B4-BE49-F238E27FC236}">
                <a16:creationId xmlns:a16="http://schemas.microsoft.com/office/drawing/2014/main" id="{AF8409C1-1E72-8B62-C159-8C7263B72669}"/>
              </a:ext>
            </a:extLst>
          </p:cNvPr>
          <p:cNvCxnSpPr>
            <a:cxnSpLocks/>
          </p:cNvCxnSpPr>
          <p:nvPr/>
        </p:nvCxnSpPr>
        <p:spPr>
          <a:xfrm>
            <a:off x="1620000" y="2852738"/>
            <a:ext cx="246549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이등변 삼각형 16">
            <a:extLst>
              <a:ext uri="{FF2B5EF4-FFF2-40B4-BE49-F238E27FC236}">
                <a16:creationId xmlns:a16="http://schemas.microsoft.com/office/drawing/2014/main" id="{D2E26334-2256-A265-ACAE-D42452F4D9EB}"/>
              </a:ext>
            </a:extLst>
          </p:cNvPr>
          <p:cNvSpPr/>
          <p:nvPr/>
        </p:nvSpPr>
        <p:spPr>
          <a:xfrm>
            <a:off x="6501788" y="819483"/>
            <a:ext cx="785192" cy="586409"/>
          </a:xfrm>
          <a:prstGeom prst="triangl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91A853E-4472-2934-3C47-CD26A0739646}"/>
              </a:ext>
            </a:extLst>
          </p:cNvPr>
          <p:cNvSpPr txBox="1"/>
          <p:nvPr/>
        </p:nvSpPr>
        <p:spPr>
          <a:xfrm>
            <a:off x="6391878" y="1497418"/>
            <a:ext cx="108694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구조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C9C9C5D-B53C-265E-02DB-A4FBC3A0B5BF}"/>
              </a:ext>
            </a:extLst>
          </p:cNvPr>
          <p:cNvSpPr txBox="1"/>
          <p:nvPr/>
        </p:nvSpPr>
        <p:spPr>
          <a:xfrm>
            <a:off x="3317629" y="1496513"/>
            <a:ext cx="139554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침략하다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940F550-88CA-7CB6-CC27-D1D60248C2D8}"/>
              </a:ext>
            </a:extLst>
          </p:cNvPr>
          <p:cNvSpPr txBox="1"/>
          <p:nvPr/>
        </p:nvSpPr>
        <p:spPr>
          <a:xfrm>
            <a:off x="7358031" y="1504948"/>
            <a:ext cx="128187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금지하다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18A23A1-AE1F-E55F-F8A9-ACB686903B13}"/>
              </a:ext>
            </a:extLst>
          </p:cNvPr>
          <p:cNvSpPr txBox="1"/>
          <p:nvPr/>
        </p:nvSpPr>
        <p:spPr>
          <a:xfrm>
            <a:off x="3411415" y="2841108"/>
            <a:ext cx="67407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깃발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B6B7F36-1523-641A-7A13-FF6E8BB31B25}"/>
              </a:ext>
            </a:extLst>
          </p:cNvPr>
          <p:cNvSpPr txBox="1"/>
          <p:nvPr/>
        </p:nvSpPr>
        <p:spPr>
          <a:xfrm>
            <a:off x="5363227" y="2836042"/>
            <a:ext cx="222746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제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차 세계대전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76314A6-E6B8-F65B-B02E-39D1EBCBE70B}"/>
              </a:ext>
            </a:extLst>
          </p:cNvPr>
          <p:cNvSpPr txBox="1"/>
          <p:nvPr/>
        </p:nvSpPr>
        <p:spPr>
          <a:xfrm>
            <a:off x="1545653" y="4170097"/>
            <a:ext cx="177197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항의하여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592ECF1-C050-10D4-848D-5A3175D0DCC7}"/>
              </a:ext>
            </a:extLst>
          </p:cNvPr>
          <p:cNvSpPr txBox="1"/>
          <p:nvPr/>
        </p:nvSpPr>
        <p:spPr>
          <a:xfrm>
            <a:off x="4155831" y="4173301"/>
            <a:ext cx="152400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섬사람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D0AEE8-1DB8-9B65-F9BE-9ECE94EE0A8C}"/>
              </a:ext>
            </a:extLst>
          </p:cNvPr>
          <p:cNvSpPr txBox="1"/>
          <p:nvPr/>
        </p:nvSpPr>
        <p:spPr>
          <a:xfrm>
            <a:off x="1545654" y="6039510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그리스 국기의 파란색과 흰색으로 집을 칠했습니다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019294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12536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more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reasonable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explanation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is based on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nature.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Houses were painted in white just because white keeps houses cool in the hot summer.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4671A2-4BEA-CF43-523F-2D103C68E28D}"/>
              </a:ext>
            </a:extLst>
          </p:cNvPr>
          <p:cNvSpPr txBox="1"/>
          <p:nvPr/>
        </p:nvSpPr>
        <p:spPr>
          <a:xfrm>
            <a:off x="1538856" y="187766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더 합리적인 설명은 자연에 근거하고 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E9DDBAB-51A7-4755-6196-BE13B1DF913E}"/>
              </a:ext>
            </a:extLst>
          </p:cNvPr>
          <p:cNvSpPr txBox="1"/>
          <p:nvPr/>
        </p:nvSpPr>
        <p:spPr>
          <a:xfrm>
            <a:off x="1545654" y="4610179"/>
            <a:ext cx="888549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그냥 흰색이 더운 여름에 집을 시원하게 유지하기 때문에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6">
            <a:extLst>
              <a:ext uri="{FF2B5EF4-FFF2-40B4-BE49-F238E27FC236}">
                <a16:creationId xmlns:a16="http://schemas.microsoft.com/office/drawing/2014/main" id="{60A96840-FB0D-007D-EC92-25B3ACC26FC2}"/>
              </a:ext>
            </a:extLst>
          </p:cNvPr>
          <p:cNvCxnSpPr>
            <a:cxnSpLocks/>
          </p:cNvCxnSpPr>
          <p:nvPr/>
        </p:nvCxnSpPr>
        <p:spPr>
          <a:xfrm>
            <a:off x="3018693" y="4231050"/>
            <a:ext cx="223910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[R] 6">
            <a:extLst>
              <a:ext uri="{FF2B5EF4-FFF2-40B4-BE49-F238E27FC236}">
                <a16:creationId xmlns:a16="http://schemas.microsoft.com/office/drawing/2014/main" id="{39FD5F9B-7276-8BDB-7155-05ABE960CB75}"/>
              </a:ext>
            </a:extLst>
          </p:cNvPr>
          <p:cNvCxnSpPr>
            <a:cxnSpLocks/>
          </p:cNvCxnSpPr>
          <p:nvPr/>
        </p:nvCxnSpPr>
        <p:spPr>
          <a:xfrm>
            <a:off x="2696309" y="5620008"/>
            <a:ext cx="314178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0D6F0F7-95A4-6DEC-54C5-E5F9F515A292}"/>
              </a:ext>
            </a:extLst>
          </p:cNvPr>
          <p:cNvSpPr txBox="1"/>
          <p:nvPr/>
        </p:nvSpPr>
        <p:spPr>
          <a:xfrm>
            <a:off x="3018693" y="4243252"/>
            <a:ext cx="223910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be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+ </a:t>
            </a:r>
            <a:r>
              <a:rPr lang="en-US" altLang="ko-KR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p.p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9A26F32-D845-AB0B-2B17-B8B2D3778066}"/>
              </a:ext>
            </a:extLst>
          </p:cNvPr>
          <p:cNvSpPr txBox="1"/>
          <p:nvPr/>
        </p:nvSpPr>
        <p:spPr>
          <a:xfrm>
            <a:off x="2146995" y="5643173"/>
            <a:ext cx="484769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Keep 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을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하게 유지시키다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02106BF-6B36-B2EE-1858-F386D2371BF8}"/>
              </a:ext>
            </a:extLst>
          </p:cNvPr>
          <p:cNvSpPr txBox="1"/>
          <p:nvPr/>
        </p:nvSpPr>
        <p:spPr>
          <a:xfrm>
            <a:off x="3018694" y="1466696"/>
            <a:ext cx="187569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타당한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합리적인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FEE849-0F60-48C9-EAD7-971BA68C9615}"/>
              </a:ext>
            </a:extLst>
          </p:cNvPr>
          <p:cNvSpPr txBox="1"/>
          <p:nvPr/>
        </p:nvSpPr>
        <p:spPr>
          <a:xfrm>
            <a:off x="6688013" y="1466538"/>
            <a:ext cx="275493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be based on: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근거하다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D27BAC-E1B1-6AFE-5594-2FF8B6F091E5}"/>
              </a:ext>
            </a:extLst>
          </p:cNvPr>
          <p:cNvSpPr txBox="1"/>
          <p:nvPr/>
        </p:nvSpPr>
        <p:spPr>
          <a:xfrm>
            <a:off x="1545654" y="6039510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집을 흰색으로 칠했다는 것입니다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37404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12536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Windows, doors, and roofs were painted in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blue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since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islanders loved the blue sea and skies.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716FF19-765E-81BC-36C6-6312E383F0A9}"/>
              </a:ext>
            </a:extLst>
          </p:cNvPr>
          <p:cNvSpPr txBox="1"/>
          <p:nvPr/>
        </p:nvSpPr>
        <p:spPr>
          <a:xfrm>
            <a:off x="1538855" y="1877661"/>
            <a:ext cx="971272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창문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문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지붕은 섬 주민들이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25062E-800B-8753-1A39-690A3ADBA5FE}"/>
              </a:ext>
            </a:extLst>
          </p:cNvPr>
          <p:cNvSpPr txBox="1"/>
          <p:nvPr/>
        </p:nvSpPr>
        <p:spPr>
          <a:xfrm>
            <a:off x="2174630" y="2858445"/>
            <a:ext cx="150055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때문에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이유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BB31AD-2B92-8792-EC92-9520D6C00DF9}"/>
              </a:ext>
            </a:extLst>
          </p:cNvPr>
          <p:cNvSpPr txBox="1"/>
          <p:nvPr/>
        </p:nvSpPr>
        <p:spPr>
          <a:xfrm>
            <a:off x="1545654" y="3276438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푸른 바다와 하늘을 사랑했기 때문에 파란색으로 칠했습니다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980295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12536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Whatever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origin of the colors,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millions of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tourists visit Santorini each year and enjoy the wonderful colors of the Greek island.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403C39-74F6-5C8D-3313-1CD3FA4237FB}"/>
              </a:ext>
            </a:extLst>
          </p:cNvPr>
          <p:cNvSpPr txBox="1"/>
          <p:nvPr/>
        </p:nvSpPr>
        <p:spPr>
          <a:xfrm>
            <a:off x="1538856" y="1877660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색상들의 기원이 무엇이든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6EEE9D-5291-9737-E986-430794946FBC}"/>
              </a:ext>
            </a:extLst>
          </p:cNvPr>
          <p:cNvSpPr txBox="1"/>
          <p:nvPr/>
        </p:nvSpPr>
        <p:spPr>
          <a:xfrm>
            <a:off x="1545647" y="3279277"/>
            <a:ext cx="869330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매년 수백만 명의 관광객이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Santorini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를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방문해서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EE7689-FFCE-A700-0DE2-C90C9667D5D5}"/>
              </a:ext>
            </a:extLst>
          </p:cNvPr>
          <p:cNvSpPr txBox="1"/>
          <p:nvPr/>
        </p:nvSpPr>
        <p:spPr>
          <a:xfrm>
            <a:off x="1329179" y="1541085"/>
            <a:ext cx="251695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어떤 것</a:t>
            </a:r>
            <a:r>
              <a:rPr lang="en-US" altLang="ko-KR" sz="16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sz="16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일</a:t>
            </a:r>
            <a:r>
              <a:rPr lang="en-US" altLang="ko-KR" sz="16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r>
              <a:rPr lang="ko-KR" altLang="en-US" sz="16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 </a:t>
            </a:r>
            <a:r>
              <a:rPr lang="en-US" altLang="ko-KR" sz="16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이라도</a:t>
            </a:r>
            <a:r>
              <a:rPr lang="en-US" altLang="ko-KR" sz="16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FF0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63A9E38-3A57-896D-57A3-D2628F1B0140}"/>
              </a:ext>
            </a:extLst>
          </p:cNvPr>
          <p:cNvSpPr txBox="1"/>
          <p:nvPr/>
        </p:nvSpPr>
        <p:spPr>
          <a:xfrm>
            <a:off x="1626390" y="2908160"/>
            <a:ext cx="179674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수백만의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6">
            <a:extLst>
              <a:ext uri="{FF2B5EF4-FFF2-40B4-BE49-F238E27FC236}">
                <a16:creationId xmlns:a16="http://schemas.microsoft.com/office/drawing/2014/main" id="{2DB74C47-05F9-3EAA-B722-3F333893DEE3}"/>
              </a:ext>
            </a:extLst>
          </p:cNvPr>
          <p:cNvCxnSpPr>
            <a:cxnSpLocks/>
          </p:cNvCxnSpPr>
          <p:nvPr/>
        </p:nvCxnSpPr>
        <p:spPr>
          <a:xfrm>
            <a:off x="7324780" y="2863482"/>
            <a:ext cx="170571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FEF059B6-E8F7-8609-19A4-72D910DCC1B0}"/>
              </a:ext>
            </a:extLst>
          </p:cNvPr>
          <p:cNvSpPr txBox="1"/>
          <p:nvPr/>
        </p:nvSpPr>
        <p:spPr>
          <a:xfrm>
            <a:off x="7324780" y="2909090"/>
            <a:ext cx="186635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each 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단수 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739BFF-8051-B346-103F-B432010C70C8}"/>
              </a:ext>
            </a:extLst>
          </p:cNvPr>
          <p:cNvSpPr txBox="1"/>
          <p:nvPr/>
        </p:nvSpPr>
        <p:spPr>
          <a:xfrm>
            <a:off x="1545654" y="4610179"/>
            <a:ext cx="888549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그리스 섬의 멋진 색상들을 즐깁니다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00893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 err="1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Izamal</a:t>
            </a:r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, Mexico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1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75B29162-C2DA-0F2E-AB78-F08C8AB3693C}"/>
              </a:ext>
            </a:extLst>
          </p:cNvPr>
          <p:cNvSpPr txBox="1"/>
          <p:nvPr/>
        </p:nvSpPr>
        <p:spPr>
          <a:xfrm>
            <a:off x="2952871" y="4140389"/>
            <a:ext cx="607762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이사말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멕시코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84425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p.68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12536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Nicknamed “The Yellow City,”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Izamal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is a small town in 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state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of Yucatan.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name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Izamal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means “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dew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(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falls from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heavens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)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.”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499837-294D-43AF-6494-77CC23068DFD}"/>
              </a:ext>
            </a:extLst>
          </p:cNvPr>
          <p:cNvSpPr txBox="1"/>
          <p:nvPr/>
        </p:nvSpPr>
        <p:spPr>
          <a:xfrm>
            <a:off x="1538856" y="1877660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‘노란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도시’라는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별명을 가진 </a:t>
            </a:r>
            <a:r>
              <a:rPr lang="en-US" altLang="ko-KR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Izamal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은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유카탄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주에 있는 작은 마을입니다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C7D8BB-7758-BF9C-5904-9AD3CC5E2DFA}"/>
              </a:ext>
            </a:extLst>
          </p:cNvPr>
          <p:cNvSpPr txBox="1"/>
          <p:nvPr/>
        </p:nvSpPr>
        <p:spPr>
          <a:xfrm>
            <a:off x="1545654" y="4610179"/>
            <a:ext cx="888549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zamal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이라는 이름은 ‘하늘에서 내리는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이슬’을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의미합니다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6">
            <a:extLst>
              <a:ext uri="{FF2B5EF4-FFF2-40B4-BE49-F238E27FC236}">
                <a16:creationId xmlns:a16="http://schemas.microsoft.com/office/drawing/2014/main" id="{BA399C0C-C3B9-638F-A43F-BED3A48E3DB2}"/>
              </a:ext>
            </a:extLst>
          </p:cNvPr>
          <p:cNvCxnSpPr>
            <a:cxnSpLocks/>
          </p:cNvCxnSpPr>
          <p:nvPr/>
        </p:nvCxnSpPr>
        <p:spPr>
          <a:xfrm>
            <a:off x="1623641" y="1523021"/>
            <a:ext cx="198120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A0E5DF1-3A5D-1C2A-3902-9FB4DE257199}"/>
              </a:ext>
            </a:extLst>
          </p:cNvPr>
          <p:cNvSpPr txBox="1"/>
          <p:nvPr/>
        </p:nvSpPr>
        <p:spPr>
          <a:xfrm>
            <a:off x="1547439" y="1541085"/>
            <a:ext cx="221385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별명을 가진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과거분사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5" name="직선 연결선[R] 6">
            <a:extLst>
              <a:ext uri="{FF2B5EF4-FFF2-40B4-BE49-F238E27FC236}">
                <a16:creationId xmlns:a16="http://schemas.microsoft.com/office/drawing/2014/main" id="{BCBEBAF7-0D32-9041-F9BC-8BE8CF4A9C0B}"/>
              </a:ext>
            </a:extLst>
          </p:cNvPr>
          <p:cNvCxnSpPr>
            <a:cxnSpLocks/>
          </p:cNvCxnSpPr>
          <p:nvPr/>
        </p:nvCxnSpPr>
        <p:spPr>
          <a:xfrm>
            <a:off x="6090134" y="4224406"/>
            <a:ext cx="73269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6582AED4-0660-7BB4-0E76-A5755B665D0F}"/>
              </a:ext>
            </a:extLst>
          </p:cNvPr>
          <p:cNvSpPr txBox="1"/>
          <p:nvPr/>
        </p:nvSpPr>
        <p:spPr>
          <a:xfrm>
            <a:off x="7444155" y="4242470"/>
            <a:ext cx="168226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8" name="직선 연결선[R] 6">
            <a:extLst>
              <a:ext uri="{FF2B5EF4-FFF2-40B4-BE49-F238E27FC236}">
                <a16:creationId xmlns:a16="http://schemas.microsoft.com/office/drawing/2014/main" id="{6E936601-CB6D-2602-7CEE-0E8063A983AD}"/>
              </a:ext>
            </a:extLst>
          </p:cNvPr>
          <p:cNvCxnSpPr>
            <a:cxnSpLocks/>
          </p:cNvCxnSpPr>
          <p:nvPr/>
        </p:nvCxnSpPr>
        <p:spPr>
          <a:xfrm>
            <a:off x="7051425" y="4224400"/>
            <a:ext cx="73269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49852D57-F309-232A-E41F-1D98213C6E2C}"/>
              </a:ext>
            </a:extLst>
          </p:cNvPr>
          <p:cNvGrpSpPr/>
          <p:nvPr/>
        </p:nvGrpSpPr>
        <p:grpSpPr>
          <a:xfrm>
            <a:off x="6436090" y="4228871"/>
            <a:ext cx="1007136" cy="302948"/>
            <a:chOff x="6436090" y="4228871"/>
            <a:chExt cx="1007136" cy="302948"/>
          </a:xfrm>
        </p:grpSpPr>
        <p:cxnSp>
          <p:nvCxnSpPr>
            <p:cNvPr id="20" name="직선 연결선[R] 9">
              <a:extLst>
                <a:ext uri="{FF2B5EF4-FFF2-40B4-BE49-F238E27FC236}">
                  <a16:creationId xmlns:a16="http://schemas.microsoft.com/office/drawing/2014/main" id="{22873BEB-B67B-FF5E-295D-6172EA0A07E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43226" y="4228871"/>
              <a:ext cx="0" cy="302948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[R] 15">
              <a:extLst>
                <a:ext uri="{FF2B5EF4-FFF2-40B4-BE49-F238E27FC236}">
                  <a16:creationId xmlns:a16="http://schemas.microsoft.com/office/drawing/2014/main" id="{AE08CD0C-5188-8899-AC87-8A79BCBDFF3C}"/>
                </a:ext>
              </a:extLst>
            </p:cNvPr>
            <p:cNvCxnSpPr>
              <a:cxnSpLocks/>
            </p:cNvCxnSpPr>
            <p:nvPr/>
          </p:nvCxnSpPr>
          <p:spPr>
            <a:xfrm>
              <a:off x="6436090" y="4520019"/>
              <a:ext cx="1007136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19">
              <a:extLst>
                <a:ext uri="{FF2B5EF4-FFF2-40B4-BE49-F238E27FC236}">
                  <a16:creationId xmlns:a16="http://schemas.microsoft.com/office/drawing/2014/main" id="{492296DD-3ECF-109E-C92D-BC063B0BD05B}"/>
                </a:ext>
              </a:extLst>
            </p:cNvPr>
            <p:cNvCxnSpPr>
              <a:cxnSpLocks/>
            </p:cNvCxnSpPr>
            <p:nvPr/>
          </p:nvCxnSpPr>
          <p:spPr>
            <a:xfrm>
              <a:off x="6439899" y="4231570"/>
              <a:ext cx="0" cy="288449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40BC3C36-CA8B-D6C2-D47C-D96380A36055}"/>
              </a:ext>
            </a:extLst>
          </p:cNvPr>
          <p:cNvSpPr txBox="1"/>
          <p:nvPr/>
        </p:nvSpPr>
        <p:spPr>
          <a:xfrm>
            <a:off x="2540779" y="2837822"/>
            <a:ext cx="310973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미국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오스트레일리아 등에서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09192A1-AC58-5ED0-B62E-60FF860CD606}"/>
              </a:ext>
            </a:extLst>
          </p:cNvPr>
          <p:cNvSpPr txBox="1"/>
          <p:nvPr/>
        </p:nvSpPr>
        <p:spPr>
          <a:xfrm>
            <a:off x="6743405" y="3304457"/>
            <a:ext cx="61603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이슬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079E8C55-F618-B832-2CD8-356196E81725}"/>
              </a:ext>
            </a:extLst>
          </p:cNvPr>
          <p:cNvGrpSpPr/>
          <p:nvPr/>
        </p:nvGrpSpPr>
        <p:grpSpPr>
          <a:xfrm>
            <a:off x="6493342" y="3473734"/>
            <a:ext cx="252857" cy="248531"/>
            <a:chOff x="3413502" y="743173"/>
            <a:chExt cx="252857" cy="248531"/>
          </a:xfrm>
        </p:grpSpPr>
        <p:cxnSp>
          <p:nvCxnSpPr>
            <p:cNvPr id="30" name="직선 연결선[R] 19">
              <a:extLst>
                <a:ext uri="{FF2B5EF4-FFF2-40B4-BE49-F238E27FC236}">
                  <a16:creationId xmlns:a16="http://schemas.microsoft.com/office/drawing/2014/main" id="{5D47057B-843D-21C7-B57D-2D1EDF8BFCC6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연결선[R] 19">
              <a:extLst>
                <a:ext uri="{FF2B5EF4-FFF2-40B4-BE49-F238E27FC236}">
                  <a16:creationId xmlns:a16="http://schemas.microsoft.com/office/drawing/2014/main" id="{A0629CF7-B8C3-4861-7EB6-40719E53B80B}"/>
                </a:ext>
              </a:extLst>
            </p:cNvPr>
            <p:cNvCxnSpPr>
              <a:cxnSpLocks/>
            </p:cNvCxnSpPr>
            <p:nvPr/>
          </p:nvCxnSpPr>
          <p:spPr>
            <a:xfrm>
              <a:off x="3416296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514450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p.68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968404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Izamal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was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founded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nearly 2,000 years ago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Maya.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largest Mayan ruin in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Izamal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is </a:t>
            </a:r>
            <a:r>
              <a:rPr lang="en-US" altLang="ko-Kore-KR" sz="3600" spc="-100" dirty="0" err="1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Kinich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Kak Moo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1C6DCC-3FD1-EF25-86E8-B05C792854EA}"/>
              </a:ext>
            </a:extLst>
          </p:cNvPr>
          <p:cNvSpPr txBox="1"/>
          <p:nvPr/>
        </p:nvSpPr>
        <p:spPr>
          <a:xfrm>
            <a:off x="1538856" y="1877660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zamal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은 거의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2,000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년 전에 마야인들에 의해 세워졌습니다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147528-C0E5-6E8F-3718-FDCDB749CBE2}"/>
              </a:ext>
            </a:extLst>
          </p:cNvPr>
          <p:cNvSpPr txBox="1"/>
          <p:nvPr/>
        </p:nvSpPr>
        <p:spPr>
          <a:xfrm>
            <a:off x="1545654" y="4610179"/>
            <a:ext cx="888549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Izamal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에서 가장 큰 마야 유적은 </a:t>
            </a:r>
            <a:r>
              <a:rPr lang="en-US" altLang="ko-KR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Kinich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Kak Moo(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키니치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카크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입니다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6">
            <a:extLst>
              <a:ext uri="{FF2B5EF4-FFF2-40B4-BE49-F238E27FC236}">
                <a16:creationId xmlns:a16="http://schemas.microsoft.com/office/drawing/2014/main" id="{BC31A653-A23C-FBE8-716F-31513BB20092}"/>
              </a:ext>
            </a:extLst>
          </p:cNvPr>
          <p:cNvCxnSpPr>
            <a:cxnSpLocks/>
          </p:cNvCxnSpPr>
          <p:nvPr/>
        </p:nvCxnSpPr>
        <p:spPr>
          <a:xfrm>
            <a:off x="2836985" y="1520825"/>
            <a:ext cx="225669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174A717-AEB0-3999-D962-3A5A0A78D49A}"/>
              </a:ext>
            </a:extLst>
          </p:cNvPr>
          <p:cNvSpPr txBox="1"/>
          <p:nvPr/>
        </p:nvSpPr>
        <p:spPr>
          <a:xfrm>
            <a:off x="2836986" y="1541085"/>
            <a:ext cx="225669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be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en-US" altLang="ko-KR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p.p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6">
            <a:extLst>
              <a:ext uri="{FF2B5EF4-FFF2-40B4-BE49-F238E27FC236}">
                <a16:creationId xmlns:a16="http://schemas.microsoft.com/office/drawing/2014/main" id="{D6360AAB-C11D-8947-5580-A4AAF0DAE93B}"/>
              </a:ext>
            </a:extLst>
          </p:cNvPr>
          <p:cNvCxnSpPr>
            <a:cxnSpLocks/>
          </p:cNvCxnSpPr>
          <p:nvPr/>
        </p:nvCxnSpPr>
        <p:spPr>
          <a:xfrm>
            <a:off x="1619999" y="4221163"/>
            <a:ext cx="193209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D2C5909F-5EB7-2ACB-2FC2-891B897B247B}"/>
              </a:ext>
            </a:extLst>
          </p:cNvPr>
          <p:cNvSpPr txBox="1"/>
          <p:nvPr/>
        </p:nvSpPr>
        <p:spPr>
          <a:xfrm>
            <a:off x="1538855" y="4245071"/>
            <a:ext cx="197381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최상급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가장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912B1D4-50DE-1038-A145-C2A8639C7B1A}"/>
              </a:ext>
            </a:extLst>
          </p:cNvPr>
          <p:cNvSpPr txBox="1"/>
          <p:nvPr/>
        </p:nvSpPr>
        <p:spPr>
          <a:xfrm>
            <a:off x="4571418" y="561639"/>
            <a:ext cx="171215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만들다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설립하다 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924DC1B5-715F-2E40-EB10-63B3B264C5CB}"/>
              </a:ext>
            </a:extLst>
          </p:cNvPr>
          <p:cNvGrpSpPr/>
          <p:nvPr/>
        </p:nvGrpSpPr>
        <p:grpSpPr>
          <a:xfrm>
            <a:off x="4321356" y="730916"/>
            <a:ext cx="252857" cy="248531"/>
            <a:chOff x="3413502" y="743173"/>
            <a:chExt cx="252857" cy="248531"/>
          </a:xfrm>
        </p:grpSpPr>
        <p:cxnSp>
          <p:nvCxnSpPr>
            <p:cNvPr id="19" name="직선 연결선[R] 19">
              <a:extLst>
                <a:ext uri="{FF2B5EF4-FFF2-40B4-BE49-F238E27FC236}">
                  <a16:creationId xmlns:a16="http://schemas.microsoft.com/office/drawing/2014/main" id="{60FA7CAB-1BE6-057B-228A-21FA1B4EF83A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[R] 19">
              <a:extLst>
                <a:ext uri="{FF2B5EF4-FFF2-40B4-BE49-F238E27FC236}">
                  <a16:creationId xmlns:a16="http://schemas.microsoft.com/office/drawing/2014/main" id="{5D48B481-9E88-9074-D9AB-CBF96895BE87}"/>
                </a:ext>
              </a:extLst>
            </p:cNvPr>
            <p:cNvCxnSpPr>
              <a:cxnSpLocks/>
            </p:cNvCxnSpPr>
            <p:nvPr/>
          </p:nvCxnSpPr>
          <p:spPr>
            <a:xfrm>
              <a:off x="3416296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128498F-9047-1390-75E3-779E7DD4BC92}"/>
              </a:ext>
            </a:extLst>
          </p:cNvPr>
          <p:cNvSpPr txBox="1"/>
          <p:nvPr/>
        </p:nvSpPr>
        <p:spPr>
          <a:xfrm>
            <a:off x="1550171" y="2837822"/>
            <a:ext cx="116474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의해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DB4C734-EAB6-9CF7-B788-2D7A0E25F6E9}"/>
              </a:ext>
            </a:extLst>
          </p:cNvPr>
          <p:cNvSpPr txBox="1"/>
          <p:nvPr/>
        </p:nvSpPr>
        <p:spPr>
          <a:xfrm>
            <a:off x="7620000" y="4242480"/>
            <a:ext cx="271389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키니치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600" dirty="0" err="1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카크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무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992605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p.68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125361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a 35-meter-high pyramid 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(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has ten levels.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FCA2CB-3BD9-3BD3-2ECB-2E72A1B9394D}"/>
              </a:ext>
            </a:extLst>
          </p:cNvPr>
          <p:cNvSpPr txBox="1"/>
          <p:nvPr/>
        </p:nvSpPr>
        <p:spPr>
          <a:xfrm>
            <a:off x="1538856" y="1877660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이것은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10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층으로 이루어진 높이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35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미터의 피라미드입니다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6">
            <a:extLst>
              <a:ext uri="{FF2B5EF4-FFF2-40B4-BE49-F238E27FC236}">
                <a16:creationId xmlns:a16="http://schemas.microsoft.com/office/drawing/2014/main" id="{600D19B2-1D4D-46E7-E4B8-B097C142A4A7}"/>
              </a:ext>
            </a:extLst>
          </p:cNvPr>
          <p:cNvCxnSpPr>
            <a:cxnSpLocks/>
          </p:cNvCxnSpPr>
          <p:nvPr/>
        </p:nvCxnSpPr>
        <p:spPr>
          <a:xfrm>
            <a:off x="2291857" y="1513200"/>
            <a:ext cx="432582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[R] 6">
            <a:extLst>
              <a:ext uri="{FF2B5EF4-FFF2-40B4-BE49-F238E27FC236}">
                <a16:creationId xmlns:a16="http://schemas.microsoft.com/office/drawing/2014/main" id="{D96DEA06-E234-5C49-2A3F-1C0C6966DDFD}"/>
              </a:ext>
            </a:extLst>
          </p:cNvPr>
          <p:cNvCxnSpPr>
            <a:cxnSpLocks/>
          </p:cNvCxnSpPr>
          <p:nvPr/>
        </p:nvCxnSpPr>
        <p:spPr>
          <a:xfrm>
            <a:off x="6899027" y="1513200"/>
            <a:ext cx="68580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F3F4D2D1-454A-35A9-5DD0-159C4F1EDD90}"/>
              </a:ext>
            </a:extLst>
          </p:cNvPr>
          <p:cNvSpPr txBox="1"/>
          <p:nvPr/>
        </p:nvSpPr>
        <p:spPr>
          <a:xfrm>
            <a:off x="7221406" y="1544577"/>
            <a:ext cx="180907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 대명사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3015F830-91D5-CA0F-DEA4-6E05D10905E6}"/>
              </a:ext>
            </a:extLst>
          </p:cNvPr>
          <p:cNvGrpSpPr/>
          <p:nvPr/>
        </p:nvGrpSpPr>
        <p:grpSpPr>
          <a:xfrm>
            <a:off x="4313583" y="1503270"/>
            <a:ext cx="2906895" cy="305652"/>
            <a:chOff x="6436090" y="4228871"/>
            <a:chExt cx="1007136" cy="302948"/>
          </a:xfrm>
        </p:grpSpPr>
        <p:cxnSp>
          <p:nvCxnSpPr>
            <p:cNvPr id="14" name="직선 연결선[R] 9">
              <a:extLst>
                <a:ext uri="{FF2B5EF4-FFF2-40B4-BE49-F238E27FC236}">
                  <a16:creationId xmlns:a16="http://schemas.microsoft.com/office/drawing/2014/main" id="{A30FFF58-F2D9-509D-00C2-119C605FD2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43226" y="4228871"/>
              <a:ext cx="0" cy="302948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15">
              <a:extLst>
                <a:ext uri="{FF2B5EF4-FFF2-40B4-BE49-F238E27FC236}">
                  <a16:creationId xmlns:a16="http://schemas.microsoft.com/office/drawing/2014/main" id="{5D35DBAE-558F-C45E-1AA9-AC630611B812}"/>
                </a:ext>
              </a:extLst>
            </p:cNvPr>
            <p:cNvCxnSpPr>
              <a:cxnSpLocks/>
            </p:cNvCxnSpPr>
            <p:nvPr/>
          </p:nvCxnSpPr>
          <p:spPr>
            <a:xfrm>
              <a:off x="6436090" y="4520019"/>
              <a:ext cx="1007136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9">
              <a:extLst>
                <a:ext uri="{FF2B5EF4-FFF2-40B4-BE49-F238E27FC236}">
                  <a16:creationId xmlns:a16="http://schemas.microsoft.com/office/drawing/2014/main" id="{CA8E4AF1-454D-617E-53DF-6E52D951972F}"/>
                </a:ext>
              </a:extLst>
            </p:cNvPr>
            <p:cNvCxnSpPr>
              <a:cxnSpLocks/>
            </p:cNvCxnSpPr>
            <p:nvPr/>
          </p:nvCxnSpPr>
          <p:spPr>
            <a:xfrm>
              <a:off x="6439899" y="4231570"/>
              <a:ext cx="0" cy="288449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827488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p.68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752908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Izamal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is also a town with three cultures.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UNESCO World Heritage Site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features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(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Mayan ruins, Spanish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colonial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buildings, and today’s busy modern culture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)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C5840F-3C13-2569-24FE-8EC8BBA25772}"/>
              </a:ext>
            </a:extLst>
          </p:cNvPr>
          <p:cNvSpPr txBox="1"/>
          <p:nvPr/>
        </p:nvSpPr>
        <p:spPr>
          <a:xfrm>
            <a:off x="1538856" y="3278570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유네스코 세계유산인 이 마을은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63CEC3-9367-5E19-3C2A-8B8FB6F24E63}"/>
              </a:ext>
            </a:extLst>
          </p:cNvPr>
          <p:cNvSpPr txBox="1"/>
          <p:nvPr/>
        </p:nvSpPr>
        <p:spPr>
          <a:xfrm>
            <a:off x="1545647" y="4609843"/>
            <a:ext cx="869330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마야 유적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스페인 식민지 건물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4E2D82-E27F-35E2-BE21-E26C9DC67F91}"/>
              </a:ext>
            </a:extLst>
          </p:cNvPr>
          <p:cNvSpPr txBox="1"/>
          <p:nvPr/>
        </p:nvSpPr>
        <p:spPr>
          <a:xfrm>
            <a:off x="1545654" y="1866993"/>
            <a:ext cx="888549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Izamal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은 세 가지 문화가 공존하는 마을이기도 합니다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9" name="직선 연결선[R] 6">
            <a:extLst>
              <a:ext uri="{FF2B5EF4-FFF2-40B4-BE49-F238E27FC236}">
                <a16:creationId xmlns:a16="http://schemas.microsoft.com/office/drawing/2014/main" id="{A7A20709-9D02-9214-F056-C384DD8877E2}"/>
              </a:ext>
            </a:extLst>
          </p:cNvPr>
          <p:cNvCxnSpPr>
            <a:cxnSpLocks/>
          </p:cNvCxnSpPr>
          <p:nvPr/>
        </p:nvCxnSpPr>
        <p:spPr>
          <a:xfrm>
            <a:off x="6148754" y="1520127"/>
            <a:ext cx="244425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6FFF966-65D1-0529-DBA8-02D6F37C13E9}"/>
              </a:ext>
            </a:extLst>
          </p:cNvPr>
          <p:cNvSpPr txBox="1"/>
          <p:nvPr/>
        </p:nvSpPr>
        <p:spPr>
          <a:xfrm>
            <a:off x="2159771" y="2837822"/>
            <a:ext cx="518313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유네스코 세계 유산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C4A49F2-557E-1A97-AA3F-28EE38D11FFC}"/>
              </a:ext>
            </a:extLst>
          </p:cNvPr>
          <p:cNvSpPr txBox="1"/>
          <p:nvPr/>
        </p:nvSpPr>
        <p:spPr>
          <a:xfrm>
            <a:off x="1704112" y="4192830"/>
            <a:ext cx="184265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특징을 이루다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7F2972F-C920-E0C1-EA19-E9F3AF6AC577}"/>
              </a:ext>
            </a:extLst>
          </p:cNvPr>
          <p:cNvSpPr txBox="1"/>
          <p:nvPr/>
        </p:nvSpPr>
        <p:spPr>
          <a:xfrm>
            <a:off x="7342907" y="4192830"/>
            <a:ext cx="136467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식민지의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4" name="직선 연결선[R] 6">
            <a:extLst>
              <a:ext uri="{FF2B5EF4-FFF2-40B4-BE49-F238E27FC236}">
                <a16:creationId xmlns:a16="http://schemas.microsoft.com/office/drawing/2014/main" id="{F28A142C-1E86-7411-5F5A-D0998CBCDA2A}"/>
              </a:ext>
            </a:extLst>
          </p:cNvPr>
          <p:cNvCxnSpPr>
            <a:cxnSpLocks/>
          </p:cNvCxnSpPr>
          <p:nvPr/>
        </p:nvCxnSpPr>
        <p:spPr>
          <a:xfrm>
            <a:off x="3546767" y="4221163"/>
            <a:ext cx="539634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[R] 6">
            <a:extLst>
              <a:ext uri="{FF2B5EF4-FFF2-40B4-BE49-F238E27FC236}">
                <a16:creationId xmlns:a16="http://schemas.microsoft.com/office/drawing/2014/main" id="{C6C4C168-5C76-FC58-0A87-E806302E6FFB}"/>
              </a:ext>
            </a:extLst>
          </p:cNvPr>
          <p:cNvCxnSpPr>
            <a:cxnSpLocks/>
          </p:cNvCxnSpPr>
          <p:nvPr/>
        </p:nvCxnSpPr>
        <p:spPr>
          <a:xfrm>
            <a:off x="1616075" y="5620040"/>
            <a:ext cx="747943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917F95F-6FCD-F06F-8D13-4CECB572AD1A}"/>
              </a:ext>
            </a:extLst>
          </p:cNvPr>
          <p:cNvSpPr txBox="1"/>
          <p:nvPr/>
        </p:nvSpPr>
        <p:spPr>
          <a:xfrm>
            <a:off x="1545654" y="6039510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그리고 오늘날의 바쁜 현대 문화를 갖추고 있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습니다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44BF7319-0947-26A6-3D58-A724CBBE7320}"/>
              </a:ext>
            </a:extLst>
          </p:cNvPr>
          <p:cNvCxnSpPr/>
          <p:nvPr/>
        </p:nvCxnSpPr>
        <p:spPr>
          <a:xfrm rot="16200000" flipH="1">
            <a:off x="7053263" y="2478502"/>
            <a:ext cx="2124074" cy="228600"/>
          </a:xfrm>
          <a:prstGeom prst="bentConnector3">
            <a:avLst/>
          </a:prstGeom>
          <a:ln w="25400" cap="sq">
            <a:solidFill>
              <a:srgbClr val="00B050"/>
            </a:solidFill>
            <a:miter lim="800000"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76149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12536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whole town,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aside from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Mayan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remains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is in bright yellow.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All the colonial buildings, the market,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the huge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convent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are in this cheerful color.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9534A7-6F99-B976-5F46-A2A8B90CC69D}"/>
              </a:ext>
            </a:extLst>
          </p:cNvPr>
          <p:cNvSpPr txBox="1"/>
          <p:nvPr/>
        </p:nvSpPr>
        <p:spPr>
          <a:xfrm>
            <a:off x="1538856" y="1877660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마야 유적을 제외한 마을 전체가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A3C654-F014-5275-BDE9-75E9F3F725C5}"/>
              </a:ext>
            </a:extLst>
          </p:cNvPr>
          <p:cNvSpPr txBox="1"/>
          <p:nvPr/>
        </p:nvSpPr>
        <p:spPr>
          <a:xfrm>
            <a:off x="1545654" y="4610179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모든 식민지 건물들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시장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FE7A07-A04A-15E8-16C5-B34703D9926C}"/>
              </a:ext>
            </a:extLst>
          </p:cNvPr>
          <p:cNvSpPr txBox="1"/>
          <p:nvPr/>
        </p:nvSpPr>
        <p:spPr>
          <a:xfrm>
            <a:off x="1543085" y="6042473"/>
            <a:ext cx="888549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그리고 거대한 수녀원이 이 밝은 색으로 칠해져 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3BEC7A-947B-8A58-31A5-60B451505182}"/>
              </a:ext>
            </a:extLst>
          </p:cNvPr>
          <p:cNvSpPr txBox="1"/>
          <p:nvPr/>
        </p:nvSpPr>
        <p:spPr>
          <a:xfrm>
            <a:off x="4641274" y="1466222"/>
            <a:ext cx="182187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을 제외하고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4E45B1-7D66-A006-8F70-ADF45398589C}"/>
              </a:ext>
            </a:extLst>
          </p:cNvPr>
          <p:cNvSpPr txBox="1"/>
          <p:nvPr/>
        </p:nvSpPr>
        <p:spPr>
          <a:xfrm>
            <a:off x="1545653" y="2835421"/>
            <a:ext cx="155776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유적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남은 것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0CF951-873C-F317-10A9-AEB69FB85B4E}"/>
              </a:ext>
            </a:extLst>
          </p:cNvPr>
          <p:cNvSpPr txBox="1"/>
          <p:nvPr/>
        </p:nvSpPr>
        <p:spPr>
          <a:xfrm>
            <a:off x="4024746" y="5641043"/>
            <a:ext cx="137852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수녀원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6">
            <a:extLst>
              <a:ext uri="{FF2B5EF4-FFF2-40B4-BE49-F238E27FC236}">
                <a16:creationId xmlns:a16="http://schemas.microsoft.com/office/drawing/2014/main" id="{984A51B6-71EF-1761-AFCB-047E4D8579B7}"/>
              </a:ext>
            </a:extLst>
          </p:cNvPr>
          <p:cNvCxnSpPr>
            <a:cxnSpLocks/>
          </p:cNvCxnSpPr>
          <p:nvPr/>
        </p:nvCxnSpPr>
        <p:spPr>
          <a:xfrm>
            <a:off x="6586241" y="5626850"/>
            <a:ext cx="303574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8366BC8-18EC-92F2-3F1C-EA78ED284C8E}"/>
              </a:ext>
            </a:extLst>
          </p:cNvPr>
          <p:cNvSpPr txBox="1"/>
          <p:nvPr/>
        </p:nvSpPr>
        <p:spPr>
          <a:xfrm>
            <a:off x="6586241" y="5645294"/>
            <a:ext cx="303574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bright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yellow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3B3033-429E-6838-AD37-7AABFA25D975}"/>
              </a:ext>
            </a:extLst>
          </p:cNvPr>
          <p:cNvSpPr txBox="1"/>
          <p:nvPr/>
        </p:nvSpPr>
        <p:spPr>
          <a:xfrm>
            <a:off x="1538856" y="3278570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밝은 노란색입니다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34967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0" y="311228"/>
            <a:ext cx="9631579" cy="670061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Tourist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 go to many places around the world.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Popular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destination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 have their own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charm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such as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beautiful natural sights, rich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historical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traditions, attractive buildings, or even fast-paced styles of living.</a:t>
            </a:r>
          </a:p>
          <a:p>
            <a:pPr>
              <a:lnSpc>
                <a:spcPct val="250000"/>
              </a:lnSpc>
            </a:pP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1449B3-F5A9-5C42-B92D-415F7847E0F1}"/>
              </a:ext>
            </a:extLst>
          </p:cNvPr>
          <p:cNvSpPr txBox="1"/>
          <p:nvPr/>
        </p:nvSpPr>
        <p:spPr>
          <a:xfrm>
            <a:off x="1538856" y="187766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관광객들은 전 세계의 많은 장소를 방문합니다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02F585-7B60-39B3-A391-06D2E30E76DC}"/>
              </a:ext>
            </a:extLst>
          </p:cNvPr>
          <p:cNvSpPr txBox="1"/>
          <p:nvPr/>
        </p:nvSpPr>
        <p:spPr>
          <a:xfrm>
            <a:off x="1545654" y="3276438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인기 있는 여행지는 아름다운 자연 경관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풍부한 역사적 전통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매력적인 건물들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B160D0-6473-1692-3EC4-FB5842E83C73}"/>
              </a:ext>
            </a:extLst>
          </p:cNvPr>
          <p:cNvSpPr txBox="1"/>
          <p:nvPr/>
        </p:nvSpPr>
        <p:spPr>
          <a:xfrm>
            <a:off x="1544681" y="4611008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혹은 빠른 속도로 진행되는 생활 방식 등 저마다의 매력이 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E2207B-1985-E939-AAE3-506A451C009D}"/>
              </a:ext>
            </a:extLst>
          </p:cNvPr>
          <p:cNvSpPr txBox="1"/>
          <p:nvPr/>
        </p:nvSpPr>
        <p:spPr>
          <a:xfrm>
            <a:off x="1610517" y="1464872"/>
            <a:ext cx="130740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관광객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33E67C-10F0-2C23-2CB9-64F2A5F51541}"/>
              </a:ext>
            </a:extLst>
          </p:cNvPr>
          <p:cNvSpPr txBox="1"/>
          <p:nvPr/>
        </p:nvSpPr>
        <p:spPr>
          <a:xfrm>
            <a:off x="3057707" y="2836177"/>
            <a:ext cx="212583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3DB3F3-8139-5E22-5FC9-7613ECF414AA}"/>
              </a:ext>
            </a:extLst>
          </p:cNvPr>
          <p:cNvSpPr txBox="1"/>
          <p:nvPr/>
        </p:nvSpPr>
        <p:spPr>
          <a:xfrm>
            <a:off x="7878046" y="2833669"/>
            <a:ext cx="145233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매력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매혹하다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A105DB-9ECC-EAFE-4632-410C863BC3A2}"/>
              </a:ext>
            </a:extLst>
          </p:cNvPr>
          <p:cNvSpPr txBox="1"/>
          <p:nvPr/>
        </p:nvSpPr>
        <p:spPr>
          <a:xfrm>
            <a:off x="9335182" y="2834881"/>
            <a:ext cx="145233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같은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99AD0AD-9A58-CBDA-C8F5-7389C4D33EB0}"/>
              </a:ext>
            </a:extLst>
          </p:cNvPr>
          <p:cNvSpPr txBox="1"/>
          <p:nvPr/>
        </p:nvSpPr>
        <p:spPr>
          <a:xfrm>
            <a:off x="6464866" y="4199763"/>
            <a:ext cx="163660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역사적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6">
            <a:extLst>
              <a:ext uri="{FF2B5EF4-FFF2-40B4-BE49-F238E27FC236}">
                <a16:creationId xmlns:a16="http://schemas.microsoft.com/office/drawing/2014/main" id="{B5AFAAAD-2C42-32F0-8562-B94942648019}"/>
              </a:ext>
            </a:extLst>
          </p:cNvPr>
          <p:cNvCxnSpPr>
            <a:cxnSpLocks/>
          </p:cNvCxnSpPr>
          <p:nvPr/>
        </p:nvCxnSpPr>
        <p:spPr>
          <a:xfrm flipV="1">
            <a:off x="1620000" y="4199763"/>
            <a:ext cx="3951947" cy="214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[R] 6">
            <a:extLst>
              <a:ext uri="{FF2B5EF4-FFF2-40B4-BE49-F238E27FC236}">
                <a16:creationId xmlns:a16="http://schemas.microsoft.com/office/drawing/2014/main" id="{B9887226-B1F8-DC6A-B4E2-BDA86BA97D2F}"/>
              </a:ext>
            </a:extLst>
          </p:cNvPr>
          <p:cNvCxnSpPr>
            <a:cxnSpLocks/>
          </p:cNvCxnSpPr>
          <p:nvPr/>
        </p:nvCxnSpPr>
        <p:spPr>
          <a:xfrm>
            <a:off x="1544528" y="5624513"/>
            <a:ext cx="335752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[R] 6">
            <a:extLst>
              <a:ext uri="{FF2B5EF4-FFF2-40B4-BE49-F238E27FC236}">
                <a16:creationId xmlns:a16="http://schemas.microsoft.com/office/drawing/2014/main" id="{901D29DC-A8D6-3F65-306E-8361EBF48DEA}"/>
              </a:ext>
            </a:extLst>
          </p:cNvPr>
          <p:cNvCxnSpPr>
            <a:cxnSpLocks/>
          </p:cNvCxnSpPr>
          <p:nvPr/>
        </p:nvCxnSpPr>
        <p:spPr>
          <a:xfrm>
            <a:off x="5571947" y="5617992"/>
            <a:ext cx="526107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이등변 삼각형 26">
            <a:extLst>
              <a:ext uri="{FF2B5EF4-FFF2-40B4-BE49-F238E27FC236}">
                <a16:creationId xmlns:a16="http://schemas.microsoft.com/office/drawing/2014/main" id="{14828303-15D8-20CA-D34E-4FF7ED4A0D9C}"/>
              </a:ext>
            </a:extLst>
          </p:cNvPr>
          <p:cNvSpPr/>
          <p:nvPr/>
        </p:nvSpPr>
        <p:spPr>
          <a:xfrm>
            <a:off x="4904615" y="4920521"/>
            <a:ext cx="785192" cy="586409"/>
          </a:xfrm>
          <a:prstGeom prst="triangl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EE0AF33-151B-9EF4-CA8D-5549D8C10D99}"/>
              </a:ext>
            </a:extLst>
          </p:cNvPr>
          <p:cNvSpPr txBox="1"/>
          <p:nvPr/>
        </p:nvSpPr>
        <p:spPr>
          <a:xfrm>
            <a:off x="4228373" y="5789848"/>
            <a:ext cx="223649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병렬구조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명사구 나열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2" name="직선 연결선[R] 6">
            <a:extLst>
              <a:ext uri="{FF2B5EF4-FFF2-40B4-BE49-F238E27FC236}">
                <a16:creationId xmlns:a16="http://schemas.microsoft.com/office/drawing/2014/main" id="{7E0C54F8-6656-435D-9606-666D071C06FA}"/>
              </a:ext>
            </a:extLst>
          </p:cNvPr>
          <p:cNvCxnSpPr>
            <a:cxnSpLocks/>
          </p:cNvCxnSpPr>
          <p:nvPr/>
        </p:nvCxnSpPr>
        <p:spPr>
          <a:xfrm flipV="1">
            <a:off x="5788220" y="4163623"/>
            <a:ext cx="3951947" cy="214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12536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Izamal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is really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monument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of yellow, but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remains unclear why the town was painted in yellow.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152CC2-F800-BEA0-1025-1355DA1BABE0}"/>
              </a:ext>
            </a:extLst>
          </p:cNvPr>
          <p:cNvSpPr txBox="1"/>
          <p:nvPr/>
        </p:nvSpPr>
        <p:spPr>
          <a:xfrm>
            <a:off x="1538856" y="1877660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Izamal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은 정말로 노란색의 기념비지만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B9E74C-98E2-3B70-A0B5-5181A644CF43}"/>
              </a:ext>
            </a:extLst>
          </p:cNvPr>
          <p:cNvSpPr txBox="1"/>
          <p:nvPr/>
        </p:nvSpPr>
        <p:spPr>
          <a:xfrm>
            <a:off x="1545647" y="3279277"/>
            <a:ext cx="869330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왜 마을이 노란색으로 칠해졌는지는 명확하지 않습니다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FD364E-FC4E-11F0-AECC-EF7D865F9374}"/>
              </a:ext>
            </a:extLst>
          </p:cNvPr>
          <p:cNvSpPr txBox="1"/>
          <p:nvPr/>
        </p:nvSpPr>
        <p:spPr>
          <a:xfrm>
            <a:off x="4530435" y="1469467"/>
            <a:ext cx="193963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기념비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[R] 6">
            <a:extLst>
              <a:ext uri="{FF2B5EF4-FFF2-40B4-BE49-F238E27FC236}">
                <a16:creationId xmlns:a16="http://schemas.microsoft.com/office/drawing/2014/main" id="{9851FFA0-BD46-86BF-E720-4F00C22B5D08}"/>
              </a:ext>
            </a:extLst>
          </p:cNvPr>
          <p:cNvCxnSpPr>
            <a:cxnSpLocks/>
          </p:cNvCxnSpPr>
          <p:nvPr/>
        </p:nvCxnSpPr>
        <p:spPr>
          <a:xfrm>
            <a:off x="1619998" y="2858073"/>
            <a:ext cx="25036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6">
            <a:extLst>
              <a:ext uri="{FF2B5EF4-FFF2-40B4-BE49-F238E27FC236}">
                <a16:creationId xmlns:a16="http://schemas.microsoft.com/office/drawing/2014/main" id="{163EE485-84E3-FDD8-B846-B673EBC5A227}"/>
              </a:ext>
            </a:extLst>
          </p:cNvPr>
          <p:cNvCxnSpPr>
            <a:cxnSpLocks/>
          </p:cNvCxnSpPr>
          <p:nvPr/>
        </p:nvCxnSpPr>
        <p:spPr>
          <a:xfrm>
            <a:off x="4827326" y="2858073"/>
            <a:ext cx="461484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689DE624-BFFA-F9A8-70B7-03F68D649176}"/>
              </a:ext>
            </a:extLst>
          </p:cNvPr>
          <p:cNvSpPr txBox="1"/>
          <p:nvPr/>
        </p:nvSpPr>
        <p:spPr>
          <a:xfrm>
            <a:off x="1411208" y="2913015"/>
            <a:ext cx="83750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가주어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2A5840E-88DE-B30D-A0EF-B4D38DB1D440}"/>
              </a:ext>
            </a:extLst>
          </p:cNvPr>
          <p:cNvSpPr txBox="1"/>
          <p:nvPr/>
        </p:nvSpPr>
        <p:spPr>
          <a:xfrm>
            <a:off x="4827326" y="2913015"/>
            <a:ext cx="461484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진주어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9" name="직선 연결선[R] 6">
            <a:extLst>
              <a:ext uri="{FF2B5EF4-FFF2-40B4-BE49-F238E27FC236}">
                <a16:creationId xmlns:a16="http://schemas.microsoft.com/office/drawing/2014/main" id="{A3AE9E69-3DDB-1FC7-F777-81D28BAFBD21}"/>
              </a:ext>
            </a:extLst>
          </p:cNvPr>
          <p:cNvCxnSpPr>
            <a:cxnSpLocks/>
          </p:cNvCxnSpPr>
          <p:nvPr/>
        </p:nvCxnSpPr>
        <p:spPr>
          <a:xfrm>
            <a:off x="1616075" y="4231917"/>
            <a:ext cx="160420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16114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12536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By painting nearly everything in yellow,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perhaps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people wanted to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pay respect to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Mayan sun god.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818CAA2-73C8-D6D6-7B00-1204D611283D}"/>
              </a:ext>
            </a:extLst>
          </p:cNvPr>
          <p:cNvSpPr txBox="1"/>
          <p:nvPr/>
        </p:nvSpPr>
        <p:spPr>
          <a:xfrm>
            <a:off x="1538856" y="1877660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거의 모든 것을 노란색으로 칠함으로써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35B08FD-024C-D519-CF89-4552B97D6DEF}"/>
              </a:ext>
            </a:extLst>
          </p:cNvPr>
          <p:cNvSpPr txBox="1"/>
          <p:nvPr/>
        </p:nvSpPr>
        <p:spPr>
          <a:xfrm>
            <a:off x="1545647" y="3279277"/>
            <a:ext cx="869330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아마도 사람들은 마야의 태양신에게 경의를 표하고 싶었을 수도 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9" name="직선 연결선[R] 6">
            <a:extLst>
              <a:ext uri="{FF2B5EF4-FFF2-40B4-BE49-F238E27FC236}">
                <a16:creationId xmlns:a16="http://schemas.microsoft.com/office/drawing/2014/main" id="{257E24B5-4BF9-195E-0DD1-737FE5EB9E8F}"/>
              </a:ext>
            </a:extLst>
          </p:cNvPr>
          <p:cNvCxnSpPr>
            <a:cxnSpLocks/>
          </p:cNvCxnSpPr>
          <p:nvPr/>
        </p:nvCxnSpPr>
        <p:spPr>
          <a:xfrm>
            <a:off x="1619998" y="1520825"/>
            <a:ext cx="47203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736DB2F-CB45-697D-759F-4E31E1607717}"/>
              </a:ext>
            </a:extLst>
          </p:cNvPr>
          <p:cNvSpPr txBox="1"/>
          <p:nvPr/>
        </p:nvSpPr>
        <p:spPr>
          <a:xfrm>
            <a:off x="1529943" y="1547407"/>
            <a:ext cx="214843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by + -</a:t>
            </a:r>
            <a:r>
              <a:rPr lang="en-US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ing</a:t>
            </a:r>
            <a:r>
              <a:rPr lang="en-US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ore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함으로써</a:t>
            </a:r>
          </a:p>
        </p:txBody>
      </p:sp>
      <p:cxnSp>
        <p:nvCxnSpPr>
          <p:cNvPr id="12" name="직선 연결선[R] 6">
            <a:extLst>
              <a:ext uri="{FF2B5EF4-FFF2-40B4-BE49-F238E27FC236}">
                <a16:creationId xmlns:a16="http://schemas.microsoft.com/office/drawing/2014/main" id="{4C578B38-86D9-61BB-FF66-C149A46BDF10}"/>
              </a:ext>
            </a:extLst>
          </p:cNvPr>
          <p:cNvCxnSpPr>
            <a:cxnSpLocks/>
          </p:cNvCxnSpPr>
          <p:nvPr/>
        </p:nvCxnSpPr>
        <p:spPr>
          <a:xfrm>
            <a:off x="3060870" y="1520827"/>
            <a:ext cx="47203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0304937-6339-32B2-BA37-B63B14C67AB0}"/>
              </a:ext>
            </a:extLst>
          </p:cNvPr>
          <p:cNvSpPr txBox="1"/>
          <p:nvPr/>
        </p:nvSpPr>
        <p:spPr>
          <a:xfrm>
            <a:off x="6303816" y="2838034"/>
            <a:ext cx="245918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경의를 표하다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0E0D8B4-FE78-8D39-EF77-1E7A21FB3D66}"/>
              </a:ext>
            </a:extLst>
          </p:cNvPr>
          <p:cNvSpPr txBox="1"/>
          <p:nvPr/>
        </p:nvSpPr>
        <p:spPr>
          <a:xfrm>
            <a:off x="1523997" y="2840525"/>
            <a:ext cx="153687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아마도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967944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12536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also possible that they wanted to celebrate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Pope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’s visit.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Or they may have just wanted to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keep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mosquitoe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away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AC78FB-24CC-11E1-593C-DE7C906836A6}"/>
              </a:ext>
            </a:extLst>
          </p:cNvPr>
          <p:cNvSpPr txBox="1"/>
          <p:nvPr/>
        </p:nvSpPr>
        <p:spPr>
          <a:xfrm>
            <a:off x="1538856" y="1877660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교황의 방문을 축하하고 싶었을 가능성도 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3020EE-14D4-D5FE-03B0-788A63196123}"/>
              </a:ext>
            </a:extLst>
          </p:cNvPr>
          <p:cNvSpPr txBox="1"/>
          <p:nvPr/>
        </p:nvSpPr>
        <p:spPr>
          <a:xfrm>
            <a:off x="1545654" y="4610179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혹은 그냥 모기를 쫓아내고 싶었을 수도 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6">
            <a:extLst>
              <a:ext uri="{FF2B5EF4-FFF2-40B4-BE49-F238E27FC236}">
                <a16:creationId xmlns:a16="http://schemas.microsoft.com/office/drawing/2014/main" id="{15031FC1-4115-02EF-8A07-4F891A696CC2}"/>
              </a:ext>
            </a:extLst>
          </p:cNvPr>
          <p:cNvCxnSpPr>
            <a:cxnSpLocks/>
          </p:cNvCxnSpPr>
          <p:nvPr/>
        </p:nvCxnSpPr>
        <p:spPr>
          <a:xfrm>
            <a:off x="1619998" y="1520825"/>
            <a:ext cx="29192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[R] 6">
            <a:extLst>
              <a:ext uri="{FF2B5EF4-FFF2-40B4-BE49-F238E27FC236}">
                <a16:creationId xmlns:a16="http://schemas.microsoft.com/office/drawing/2014/main" id="{EEF83063-BDFC-87A7-6219-B83BC72C0538}"/>
              </a:ext>
            </a:extLst>
          </p:cNvPr>
          <p:cNvCxnSpPr>
            <a:cxnSpLocks/>
          </p:cNvCxnSpPr>
          <p:nvPr/>
        </p:nvCxnSpPr>
        <p:spPr>
          <a:xfrm>
            <a:off x="4605653" y="1524577"/>
            <a:ext cx="521029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[R] 6">
            <a:extLst>
              <a:ext uri="{FF2B5EF4-FFF2-40B4-BE49-F238E27FC236}">
                <a16:creationId xmlns:a16="http://schemas.microsoft.com/office/drawing/2014/main" id="{278EFAD5-283F-0706-2FEC-47DD0A79E1AB}"/>
              </a:ext>
            </a:extLst>
          </p:cNvPr>
          <p:cNvCxnSpPr>
            <a:cxnSpLocks/>
          </p:cNvCxnSpPr>
          <p:nvPr/>
        </p:nvCxnSpPr>
        <p:spPr>
          <a:xfrm>
            <a:off x="1619998" y="2852738"/>
            <a:ext cx="270262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698450BD-5BBE-61D4-7C17-D8B029184794}"/>
              </a:ext>
            </a:extLst>
          </p:cNvPr>
          <p:cNvSpPr txBox="1"/>
          <p:nvPr/>
        </p:nvSpPr>
        <p:spPr>
          <a:xfrm>
            <a:off x="1397968" y="1547407"/>
            <a:ext cx="91669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가주어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6B1F4F1-54A9-6F27-F001-B1F252E95CBB}"/>
              </a:ext>
            </a:extLst>
          </p:cNvPr>
          <p:cNvSpPr txBox="1"/>
          <p:nvPr/>
        </p:nvSpPr>
        <p:spPr>
          <a:xfrm>
            <a:off x="4605653" y="1545696"/>
            <a:ext cx="521029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진주어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6">
            <a:extLst>
              <a:ext uri="{FF2B5EF4-FFF2-40B4-BE49-F238E27FC236}">
                <a16:creationId xmlns:a16="http://schemas.microsoft.com/office/drawing/2014/main" id="{DFB4FDEA-4BA6-5F26-A1E1-C9659914C0E1}"/>
              </a:ext>
            </a:extLst>
          </p:cNvPr>
          <p:cNvCxnSpPr>
            <a:cxnSpLocks/>
          </p:cNvCxnSpPr>
          <p:nvPr/>
        </p:nvCxnSpPr>
        <p:spPr>
          <a:xfrm>
            <a:off x="3026234" y="4221163"/>
            <a:ext cx="164274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[R] 6">
            <a:extLst>
              <a:ext uri="{FF2B5EF4-FFF2-40B4-BE49-F238E27FC236}">
                <a16:creationId xmlns:a16="http://schemas.microsoft.com/office/drawing/2014/main" id="{A184CAE1-08AF-01CC-8108-BD525F430001}"/>
              </a:ext>
            </a:extLst>
          </p:cNvPr>
          <p:cNvCxnSpPr>
            <a:cxnSpLocks/>
          </p:cNvCxnSpPr>
          <p:nvPr/>
        </p:nvCxnSpPr>
        <p:spPr>
          <a:xfrm>
            <a:off x="5485416" y="4221163"/>
            <a:ext cx="128252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B1D57CDE-0A80-5C17-7B22-7BBD41D929F4}"/>
              </a:ext>
            </a:extLst>
          </p:cNvPr>
          <p:cNvSpPr txBox="1"/>
          <p:nvPr/>
        </p:nvSpPr>
        <p:spPr>
          <a:xfrm>
            <a:off x="2195946" y="4239498"/>
            <a:ext cx="620333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may </a:t>
            </a:r>
            <a:r>
              <a:rPr lang="en-US" altLang="ko-KR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have+p.p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했을지도 모른다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 사실에 대한 약한 추측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B12F950-725B-B86B-D4A0-1ADD6DDA5A24}"/>
              </a:ext>
            </a:extLst>
          </p:cNvPr>
          <p:cNvSpPr txBox="1"/>
          <p:nvPr/>
        </p:nvSpPr>
        <p:spPr>
          <a:xfrm>
            <a:off x="2306782" y="2840755"/>
            <a:ext cx="87976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교황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81DDDB2-B219-006E-7DCA-FA3B316E4D80}"/>
              </a:ext>
            </a:extLst>
          </p:cNvPr>
          <p:cNvSpPr txBox="1"/>
          <p:nvPr/>
        </p:nvSpPr>
        <p:spPr>
          <a:xfrm>
            <a:off x="1619997" y="5580538"/>
            <a:ext cx="204453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모기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6DE740C-DD33-857F-788C-4C937BFF0E2E}"/>
              </a:ext>
            </a:extLst>
          </p:cNvPr>
          <p:cNvSpPr txBox="1"/>
          <p:nvPr/>
        </p:nvSpPr>
        <p:spPr>
          <a:xfrm>
            <a:off x="7714871" y="3184071"/>
            <a:ext cx="2717253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Keep … away </a:t>
            </a:r>
            <a:b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 접근하지 못하게 하다 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FCD4AEA9-7E4B-0C00-7241-F1BC0D30AADC}"/>
              </a:ext>
            </a:extLst>
          </p:cNvPr>
          <p:cNvGrpSpPr/>
          <p:nvPr/>
        </p:nvGrpSpPr>
        <p:grpSpPr>
          <a:xfrm>
            <a:off x="7464810" y="3476458"/>
            <a:ext cx="252857" cy="248531"/>
            <a:chOff x="3413502" y="743173"/>
            <a:chExt cx="252857" cy="248531"/>
          </a:xfrm>
        </p:grpSpPr>
        <p:cxnSp>
          <p:nvCxnSpPr>
            <p:cNvPr id="27" name="직선 연결선[R] 19">
              <a:extLst>
                <a:ext uri="{FF2B5EF4-FFF2-40B4-BE49-F238E27FC236}">
                  <a16:creationId xmlns:a16="http://schemas.microsoft.com/office/drawing/2014/main" id="{319F2965-D65C-F2CE-8077-F4ECB04EEB9E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[R] 19">
              <a:extLst>
                <a:ext uri="{FF2B5EF4-FFF2-40B4-BE49-F238E27FC236}">
                  <a16:creationId xmlns:a16="http://schemas.microsoft.com/office/drawing/2014/main" id="{0F738499-EA92-3A6A-BC03-78BFF97DA762}"/>
                </a:ext>
              </a:extLst>
            </p:cNvPr>
            <p:cNvCxnSpPr>
              <a:cxnSpLocks/>
            </p:cNvCxnSpPr>
            <p:nvPr/>
          </p:nvCxnSpPr>
          <p:spPr>
            <a:xfrm>
              <a:off x="3416296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614519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12536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Considering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rich historical traditions,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not surprising that the Mexican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government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named </a:t>
            </a:r>
            <a:r>
              <a:rPr lang="en-US" altLang="ko-Kore-KR" sz="3600" spc="-100" dirty="0" err="1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Izamal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as a “magic town.”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F9C87D-3CDE-F80D-0E20-4DD419085C08}"/>
              </a:ext>
            </a:extLst>
          </p:cNvPr>
          <p:cNvSpPr txBox="1"/>
          <p:nvPr/>
        </p:nvSpPr>
        <p:spPr>
          <a:xfrm>
            <a:off x="1538856" y="1877660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풍부한 역사적 전통을 고려하면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32E2BF-FF94-8B13-96F7-8B2348301EB4}"/>
              </a:ext>
            </a:extLst>
          </p:cNvPr>
          <p:cNvSpPr txBox="1"/>
          <p:nvPr/>
        </p:nvSpPr>
        <p:spPr>
          <a:xfrm>
            <a:off x="1539875" y="3275568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멕시코 정부가 </a:t>
            </a:r>
            <a:r>
              <a:rPr lang="en-US" altLang="ko-KR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Izamal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을 ‘마법의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도시’로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명명한 것은 놀라운 일이 아닙니다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583E3A-6334-B7DB-1935-3BCF0AC4E32A}"/>
              </a:ext>
            </a:extLst>
          </p:cNvPr>
          <p:cNvSpPr txBox="1"/>
          <p:nvPr/>
        </p:nvSpPr>
        <p:spPr>
          <a:xfrm>
            <a:off x="1538180" y="4241944"/>
            <a:ext cx="221640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정부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9" name="직선 연결선[R] 6">
            <a:extLst>
              <a:ext uri="{FF2B5EF4-FFF2-40B4-BE49-F238E27FC236}">
                <a16:creationId xmlns:a16="http://schemas.microsoft.com/office/drawing/2014/main" id="{101C9688-538C-E730-F25D-0998954FFD0C}"/>
              </a:ext>
            </a:extLst>
          </p:cNvPr>
          <p:cNvCxnSpPr>
            <a:cxnSpLocks/>
          </p:cNvCxnSpPr>
          <p:nvPr/>
        </p:nvCxnSpPr>
        <p:spPr>
          <a:xfrm>
            <a:off x="1619998" y="2850859"/>
            <a:ext cx="29192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[R] 6">
            <a:extLst>
              <a:ext uri="{FF2B5EF4-FFF2-40B4-BE49-F238E27FC236}">
                <a16:creationId xmlns:a16="http://schemas.microsoft.com/office/drawing/2014/main" id="{6EF0EA92-746F-44C3-F40A-C5FF15346FBB}"/>
              </a:ext>
            </a:extLst>
          </p:cNvPr>
          <p:cNvCxnSpPr>
            <a:cxnSpLocks/>
          </p:cNvCxnSpPr>
          <p:nvPr/>
        </p:nvCxnSpPr>
        <p:spPr>
          <a:xfrm>
            <a:off x="4778835" y="2856488"/>
            <a:ext cx="304898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[R] 6">
            <a:extLst>
              <a:ext uri="{FF2B5EF4-FFF2-40B4-BE49-F238E27FC236}">
                <a16:creationId xmlns:a16="http://schemas.microsoft.com/office/drawing/2014/main" id="{338C465F-8CFC-26E2-28B2-9BE3C8DC86F7}"/>
              </a:ext>
            </a:extLst>
          </p:cNvPr>
          <p:cNvCxnSpPr>
            <a:cxnSpLocks/>
          </p:cNvCxnSpPr>
          <p:nvPr/>
        </p:nvCxnSpPr>
        <p:spPr>
          <a:xfrm>
            <a:off x="1619997" y="4221163"/>
            <a:ext cx="798813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FF760DB5-45F0-1EFC-1A47-F4AC8EFC8E26}"/>
              </a:ext>
            </a:extLst>
          </p:cNvPr>
          <p:cNvSpPr txBox="1"/>
          <p:nvPr/>
        </p:nvSpPr>
        <p:spPr>
          <a:xfrm>
            <a:off x="1529943" y="2912076"/>
            <a:ext cx="91669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가주어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F908F99-64E4-A1F9-023F-D341B4DB8522}"/>
              </a:ext>
            </a:extLst>
          </p:cNvPr>
          <p:cNvSpPr txBox="1"/>
          <p:nvPr/>
        </p:nvSpPr>
        <p:spPr>
          <a:xfrm>
            <a:off x="4820406" y="2912078"/>
            <a:ext cx="300741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진주어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342D3F3-B189-DC66-C58E-5EDDDD8FBAD4}"/>
              </a:ext>
            </a:extLst>
          </p:cNvPr>
          <p:cNvSpPr txBox="1"/>
          <p:nvPr/>
        </p:nvSpPr>
        <p:spPr>
          <a:xfrm>
            <a:off x="1616074" y="1469757"/>
            <a:ext cx="207616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을 고려하면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3475BDB-80D4-DADE-05D9-A41100E6EDE5}"/>
              </a:ext>
            </a:extLst>
          </p:cNvPr>
          <p:cNvSpPr txBox="1"/>
          <p:nvPr/>
        </p:nvSpPr>
        <p:spPr>
          <a:xfrm>
            <a:off x="3844637" y="4239521"/>
            <a:ext cx="576348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name </a:t>
            </a:r>
            <a:r>
              <a:rPr lang="en-US" altLang="ko-KR" sz="1600" i="1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as </a:t>
            </a:r>
            <a:r>
              <a:rPr lang="en-US" altLang="ko-KR" sz="1600" i="1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A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 </a:t>
            </a:r>
            <a:r>
              <a:rPr lang="ko-KR" altLang="en-US" sz="1600" dirty="0" err="1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이름짓다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명령하다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42503291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Jaipur, India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1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75B29162-C2DA-0F2E-AB78-F08C8AB3693C}"/>
              </a:ext>
            </a:extLst>
          </p:cNvPr>
          <p:cNvSpPr txBox="1"/>
          <p:nvPr/>
        </p:nvSpPr>
        <p:spPr>
          <a:xfrm>
            <a:off x="2952871" y="4140389"/>
            <a:ext cx="607762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자이푸르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인도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703100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125362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Jaipur, the state capital of Rajasthan,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is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highly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popular tourist destination.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30A101-76E7-5A5F-0568-26685843EA59}"/>
              </a:ext>
            </a:extLst>
          </p:cNvPr>
          <p:cNvSpPr txBox="1"/>
          <p:nvPr/>
        </p:nvSpPr>
        <p:spPr>
          <a:xfrm>
            <a:off x="1538856" y="1877660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Jaipur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는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라자스탄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주의 주도로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4" name="직선 연결선[R] 6">
            <a:extLst>
              <a:ext uri="{FF2B5EF4-FFF2-40B4-BE49-F238E27FC236}">
                <a16:creationId xmlns:a16="http://schemas.microsoft.com/office/drawing/2014/main" id="{8C41E8CC-2A94-8F34-DBC2-FEB13403C9A6}"/>
              </a:ext>
            </a:extLst>
          </p:cNvPr>
          <p:cNvCxnSpPr>
            <a:cxnSpLocks/>
          </p:cNvCxnSpPr>
          <p:nvPr/>
        </p:nvCxnSpPr>
        <p:spPr>
          <a:xfrm>
            <a:off x="1619999" y="1520825"/>
            <a:ext cx="101929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[R] 6">
            <a:extLst>
              <a:ext uri="{FF2B5EF4-FFF2-40B4-BE49-F238E27FC236}">
                <a16:creationId xmlns:a16="http://schemas.microsoft.com/office/drawing/2014/main" id="{1D0DB210-6209-7466-F925-B35B85F6E349}"/>
              </a:ext>
            </a:extLst>
          </p:cNvPr>
          <p:cNvCxnSpPr>
            <a:cxnSpLocks/>
          </p:cNvCxnSpPr>
          <p:nvPr/>
        </p:nvCxnSpPr>
        <p:spPr>
          <a:xfrm>
            <a:off x="2804563" y="1520825"/>
            <a:ext cx="505096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3D563D91-E150-2A89-FE67-30B925A155C2}"/>
              </a:ext>
            </a:extLst>
          </p:cNvPr>
          <p:cNvGrpSpPr/>
          <p:nvPr/>
        </p:nvGrpSpPr>
        <p:grpSpPr>
          <a:xfrm>
            <a:off x="2152519" y="1519069"/>
            <a:ext cx="3042936" cy="302948"/>
            <a:chOff x="3406357" y="1505215"/>
            <a:chExt cx="4528880" cy="196252"/>
          </a:xfrm>
        </p:grpSpPr>
        <p:cxnSp>
          <p:nvCxnSpPr>
            <p:cNvPr id="13" name="직선 연결선[R] 9">
              <a:extLst>
                <a:ext uri="{FF2B5EF4-FFF2-40B4-BE49-F238E27FC236}">
                  <a16:creationId xmlns:a16="http://schemas.microsoft.com/office/drawing/2014/main" id="{A4563234-6585-1624-321C-82449D26E2F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935237" y="1505215"/>
              <a:ext cx="0" cy="196252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[R] 15">
              <a:extLst>
                <a:ext uri="{FF2B5EF4-FFF2-40B4-BE49-F238E27FC236}">
                  <a16:creationId xmlns:a16="http://schemas.microsoft.com/office/drawing/2014/main" id="{49309880-96D1-BA14-C0D3-0AE7AE9CA343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1701467"/>
              <a:ext cx="4528880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19">
              <a:extLst>
                <a:ext uri="{FF2B5EF4-FFF2-40B4-BE49-F238E27FC236}">
                  <a16:creationId xmlns:a16="http://schemas.microsoft.com/office/drawing/2014/main" id="{89CDC6BF-3281-3116-E4AC-24971CCF0EFE}"/>
                </a:ext>
              </a:extLst>
            </p:cNvPr>
            <p:cNvCxnSpPr>
              <a:cxnSpLocks/>
            </p:cNvCxnSpPr>
            <p:nvPr/>
          </p:nvCxnSpPr>
          <p:spPr>
            <a:xfrm>
              <a:off x="3416299" y="1514368"/>
              <a:ext cx="0" cy="187099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3AD4CDDC-DA91-67CD-BFBA-923D60DC0DCC}"/>
              </a:ext>
            </a:extLst>
          </p:cNvPr>
          <p:cNvSpPr txBox="1"/>
          <p:nvPr/>
        </p:nvSpPr>
        <p:spPr>
          <a:xfrm>
            <a:off x="3278787" y="1548760"/>
            <a:ext cx="887383" cy="33855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동격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550FF23-5B1C-972D-8C02-DE245E729840}"/>
              </a:ext>
            </a:extLst>
          </p:cNvPr>
          <p:cNvSpPr txBox="1"/>
          <p:nvPr/>
        </p:nvSpPr>
        <p:spPr>
          <a:xfrm>
            <a:off x="2200890" y="2865202"/>
            <a:ext cx="112783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매우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84E9BE-3295-A740-0AD9-B3964295B2D9}"/>
              </a:ext>
            </a:extLst>
          </p:cNvPr>
          <p:cNvSpPr txBox="1"/>
          <p:nvPr/>
        </p:nvSpPr>
        <p:spPr>
          <a:xfrm>
            <a:off x="1545647" y="3279277"/>
            <a:ext cx="869330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매우 인기 있는 관광지입니다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745117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13216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a city of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ancient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 and royal palaces,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visitors can enjoy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not only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history of the city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but also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beautiful views of 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surrounding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green hills.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F9604E-EBA6-1F60-C7DF-340ACAC9A2AA}"/>
              </a:ext>
            </a:extLst>
          </p:cNvPr>
          <p:cNvSpPr txBox="1"/>
          <p:nvPr/>
        </p:nvSpPr>
        <p:spPr>
          <a:xfrm>
            <a:off x="1538856" y="1877660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이곳은 고대 요새와 왕궁의 도시로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08528A-0FFE-A5B2-A476-E155F104ACB1}"/>
              </a:ext>
            </a:extLst>
          </p:cNvPr>
          <p:cNvSpPr txBox="1"/>
          <p:nvPr/>
        </p:nvSpPr>
        <p:spPr>
          <a:xfrm>
            <a:off x="1545654" y="3276435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방문객들은 도시의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역사뿐만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아니라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A5A883-B6A1-C224-3987-123C95EF386D}"/>
              </a:ext>
            </a:extLst>
          </p:cNvPr>
          <p:cNvSpPr txBox="1"/>
          <p:nvPr/>
        </p:nvSpPr>
        <p:spPr>
          <a:xfrm>
            <a:off x="1540801" y="4611144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주변의 푸른 언덕의 아름다운 경관도 즐길 수 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2336E4E-9BB0-F346-B52C-CFE62778EAF4}"/>
              </a:ext>
            </a:extLst>
          </p:cNvPr>
          <p:cNvSpPr txBox="1"/>
          <p:nvPr/>
        </p:nvSpPr>
        <p:spPr>
          <a:xfrm>
            <a:off x="3733799" y="1545954"/>
            <a:ext cx="130231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고대의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D25BD3-E075-8B42-4544-1DA5922AC995}"/>
              </a:ext>
            </a:extLst>
          </p:cNvPr>
          <p:cNvSpPr txBox="1"/>
          <p:nvPr/>
        </p:nvSpPr>
        <p:spPr>
          <a:xfrm>
            <a:off x="4952986" y="1545956"/>
            <a:ext cx="11278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요새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보루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D2C944-8379-21D9-B337-D94B622FDE0D}"/>
              </a:ext>
            </a:extLst>
          </p:cNvPr>
          <p:cNvSpPr txBox="1"/>
          <p:nvPr/>
        </p:nvSpPr>
        <p:spPr>
          <a:xfrm>
            <a:off x="5363815" y="2867334"/>
            <a:ext cx="5238004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not only </a:t>
            </a:r>
            <a:r>
              <a:rPr lang="en-US" altLang="ko-KR" sz="1600" i="1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but also </a:t>
            </a:r>
            <a:r>
              <a:rPr lang="en-US" altLang="ko-KR" sz="1600" i="1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b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뿐만 아니라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도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(= </a:t>
            </a:r>
            <a:r>
              <a:rPr lang="en-US" altLang="ko-KR" sz="1600" i="1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as well as </a:t>
            </a:r>
            <a:r>
              <a:rPr lang="en-US" altLang="ko-KR" sz="1600" i="1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037E44-9E48-EFDD-C700-9C5A8FE47685}"/>
              </a:ext>
            </a:extLst>
          </p:cNvPr>
          <p:cNvSpPr txBox="1"/>
          <p:nvPr/>
        </p:nvSpPr>
        <p:spPr>
          <a:xfrm>
            <a:off x="1619999" y="5632287"/>
            <a:ext cx="211707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인근의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주위의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6">
            <a:extLst>
              <a:ext uri="{FF2B5EF4-FFF2-40B4-BE49-F238E27FC236}">
                <a16:creationId xmlns:a16="http://schemas.microsoft.com/office/drawing/2014/main" id="{EF4BB870-2680-DF26-F108-3664BC5A0147}"/>
              </a:ext>
            </a:extLst>
          </p:cNvPr>
          <p:cNvCxnSpPr>
            <a:cxnSpLocks/>
          </p:cNvCxnSpPr>
          <p:nvPr/>
        </p:nvCxnSpPr>
        <p:spPr>
          <a:xfrm>
            <a:off x="1619999" y="1520825"/>
            <a:ext cx="29885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EECD02C-8302-B79A-EC22-5C2A90BF3414}"/>
              </a:ext>
            </a:extLst>
          </p:cNvPr>
          <p:cNvSpPr txBox="1"/>
          <p:nvPr/>
        </p:nvSpPr>
        <p:spPr>
          <a:xfrm>
            <a:off x="1957328" y="1597098"/>
            <a:ext cx="161503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Jaipur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E1F3378F-BC2F-82AA-2CC0-223FC211FCA8}"/>
              </a:ext>
            </a:extLst>
          </p:cNvPr>
          <p:cNvGrpSpPr/>
          <p:nvPr/>
        </p:nvGrpSpPr>
        <p:grpSpPr>
          <a:xfrm>
            <a:off x="1764618" y="1543444"/>
            <a:ext cx="252857" cy="257712"/>
            <a:chOff x="3413502" y="746197"/>
            <a:chExt cx="252857" cy="257712"/>
          </a:xfrm>
        </p:grpSpPr>
        <p:cxnSp>
          <p:nvCxnSpPr>
            <p:cNvPr id="16" name="직선 연결선[R] 19">
              <a:extLst>
                <a:ext uri="{FF2B5EF4-FFF2-40B4-BE49-F238E27FC236}">
                  <a16:creationId xmlns:a16="http://schemas.microsoft.com/office/drawing/2014/main" id="{2DF71BF3-66A6-99D3-997C-F7E47313F96F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19">
              <a:extLst>
                <a:ext uri="{FF2B5EF4-FFF2-40B4-BE49-F238E27FC236}">
                  <a16:creationId xmlns:a16="http://schemas.microsoft.com/office/drawing/2014/main" id="{95C08D6E-24ED-2CA4-339A-4FF92A2D52AB}"/>
                </a:ext>
              </a:extLst>
            </p:cNvPr>
            <p:cNvCxnSpPr>
              <a:cxnSpLocks/>
            </p:cNvCxnSpPr>
            <p:nvPr/>
          </p:nvCxnSpPr>
          <p:spPr>
            <a:xfrm>
              <a:off x="3416296" y="1001587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588302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12536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Jaipur has many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remarkable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places 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(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tourists can visit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)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including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Samrat Yantra, where the world’s largest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sundial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awaits visitors.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D77B90-C955-D67F-CC20-869423C67D78}"/>
              </a:ext>
            </a:extLst>
          </p:cNvPr>
          <p:cNvSpPr txBox="1"/>
          <p:nvPr/>
        </p:nvSpPr>
        <p:spPr>
          <a:xfrm>
            <a:off x="1538856" y="1877660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Jaipur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에는 세계에서 가장 큰 해시계가 방문객을 기다리고 있는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0AE93E-4625-99E0-FA1F-7267E365384A}"/>
              </a:ext>
            </a:extLst>
          </p:cNvPr>
          <p:cNvSpPr txBox="1"/>
          <p:nvPr/>
        </p:nvSpPr>
        <p:spPr>
          <a:xfrm>
            <a:off x="1545654" y="3276435"/>
            <a:ext cx="97059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Samrat Yantra(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삼랏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얀트라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를 포함해서 관광객들이 방문할 수 있는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85F35A-BD1A-3FA7-63EC-E73F06A812B3}"/>
              </a:ext>
            </a:extLst>
          </p:cNvPr>
          <p:cNvSpPr txBox="1"/>
          <p:nvPr/>
        </p:nvSpPr>
        <p:spPr>
          <a:xfrm>
            <a:off x="4525906" y="1541941"/>
            <a:ext cx="192193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놀랄 만한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CF3CA8-3553-C127-A4F3-7D73CD6904AD}"/>
              </a:ext>
            </a:extLst>
          </p:cNvPr>
          <p:cNvSpPr txBox="1"/>
          <p:nvPr/>
        </p:nvSpPr>
        <p:spPr>
          <a:xfrm>
            <a:off x="4738254" y="2835607"/>
            <a:ext cx="15586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ore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…을 포함하여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C800F1-F271-C5CE-2504-4E6152FC4DD3}"/>
              </a:ext>
            </a:extLst>
          </p:cNvPr>
          <p:cNvSpPr txBox="1"/>
          <p:nvPr/>
        </p:nvSpPr>
        <p:spPr>
          <a:xfrm>
            <a:off x="6012871" y="4239454"/>
            <a:ext cx="135567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해시계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6">
            <a:extLst>
              <a:ext uri="{FF2B5EF4-FFF2-40B4-BE49-F238E27FC236}">
                <a16:creationId xmlns:a16="http://schemas.microsoft.com/office/drawing/2014/main" id="{75005F3A-4B93-459B-9C14-51B2677D52B6}"/>
              </a:ext>
            </a:extLst>
          </p:cNvPr>
          <p:cNvCxnSpPr>
            <a:cxnSpLocks/>
          </p:cNvCxnSpPr>
          <p:nvPr/>
        </p:nvCxnSpPr>
        <p:spPr>
          <a:xfrm>
            <a:off x="6572999" y="1524577"/>
            <a:ext cx="110241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[R] 6">
            <a:extLst>
              <a:ext uri="{FF2B5EF4-FFF2-40B4-BE49-F238E27FC236}">
                <a16:creationId xmlns:a16="http://schemas.microsoft.com/office/drawing/2014/main" id="{E07562C9-4CC8-0342-794C-140A60E02F43}"/>
              </a:ext>
            </a:extLst>
          </p:cNvPr>
          <p:cNvCxnSpPr>
            <a:cxnSpLocks/>
          </p:cNvCxnSpPr>
          <p:nvPr/>
        </p:nvCxnSpPr>
        <p:spPr>
          <a:xfrm>
            <a:off x="7868395" y="1520825"/>
            <a:ext cx="749129" cy="3752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D4905AD1-579B-3278-F0AA-6A861237DE60}"/>
              </a:ext>
            </a:extLst>
          </p:cNvPr>
          <p:cNvSpPr txBox="1"/>
          <p:nvPr/>
        </p:nvSpPr>
        <p:spPr>
          <a:xfrm>
            <a:off x="8222972" y="1542857"/>
            <a:ext cx="207324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목적격 관계 대명사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F9AC68DF-D0F4-EBD2-9834-5C8A57D83446}"/>
              </a:ext>
            </a:extLst>
          </p:cNvPr>
          <p:cNvGrpSpPr/>
          <p:nvPr/>
        </p:nvGrpSpPr>
        <p:grpSpPr>
          <a:xfrm>
            <a:off x="7217799" y="1510197"/>
            <a:ext cx="1007136" cy="302948"/>
            <a:chOff x="6436090" y="4228871"/>
            <a:chExt cx="1007136" cy="302948"/>
          </a:xfrm>
        </p:grpSpPr>
        <p:cxnSp>
          <p:nvCxnSpPr>
            <p:cNvPr id="18" name="직선 연결선[R] 9">
              <a:extLst>
                <a:ext uri="{FF2B5EF4-FFF2-40B4-BE49-F238E27FC236}">
                  <a16:creationId xmlns:a16="http://schemas.microsoft.com/office/drawing/2014/main" id="{A68A1C67-C0A8-5C9B-3F9B-92E35B31364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43226" y="4228871"/>
              <a:ext cx="0" cy="302948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[R] 15">
              <a:extLst>
                <a:ext uri="{FF2B5EF4-FFF2-40B4-BE49-F238E27FC236}">
                  <a16:creationId xmlns:a16="http://schemas.microsoft.com/office/drawing/2014/main" id="{A10A24E0-DBF4-8477-1FEC-4EA067FBE08E}"/>
                </a:ext>
              </a:extLst>
            </p:cNvPr>
            <p:cNvCxnSpPr>
              <a:cxnSpLocks/>
            </p:cNvCxnSpPr>
            <p:nvPr/>
          </p:nvCxnSpPr>
          <p:spPr>
            <a:xfrm>
              <a:off x="6436090" y="4520019"/>
              <a:ext cx="1007136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[R] 19">
              <a:extLst>
                <a:ext uri="{FF2B5EF4-FFF2-40B4-BE49-F238E27FC236}">
                  <a16:creationId xmlns:a16="http://schemas.microsoft.com/office/drawing/2014/main" id="{4A0F8767-614A-9CC0-007E-83D3204F1F15}"/>
                </a:ext>
              </a:extLst>
            </p:cNvPr>
            <p:cNvCxnSpPr>
              <a:cxnSpLocks/>
            </p:cNvCxnSpPr>
            <p:nvPr/>
          </p:nvCxnSpPr>
          <p:spPr>
            <a:xfrm>
              <a:off x="6439899" y="4231570"/>
              <a:ext cx="0" cy="288449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" name="직선 연결선[R] 6">
            <a:extLst>
              <a:ext uri="{FF2B5EF4-FFF2-40B4-BE49-F238E27FC236}">
                <a16:creationId xmlns:a16="http://schemas.microsoft.com/office/drawing/2014/main" id="{7B657A2D-B36A-8A5D-792B-2BA7A6087443}"/>
              </a:ext>
            </a:extLst>
          </p:cNvPr>
          <p:cNvCxnSpPr>
            <a:cxnSpLocks/>
          </p:cNvCxnSpPr>
          <p:nvPr/>
        </p:nvCxnSpPr>
        <p:spPr>
          <a:xfrm>
            <a:off x="1619999" y="4235595"/>
            <a:ext cx="110241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[R] 6">
            <a:extLst>
              <a:ext uri="{FF2B5EF4-FFF2-40B4-BE49-F238E27FC236}">
                <a16:creationId xmlns:a16="http://schemas.microsoft.com/office/drawing/2014/main" id="{42E21C1A-2F26-A7AB-6BE8-7D5782D55FB8}"/>
              </a:ext>
            </a:extLst>
          </p:cNvPr>
          <p:cNvCxnSpPr>
            <a:cxnSpLocks/>
          </p:cNvCxnSpPr>
          <p:nvPr/>
        </p:nvCxnSpPr>
        <p:spPr>
          <a:xfrm>
            <a:off x="2873836" y="4231700"/>
            <a:ext cx="316672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3006D005-5DCE-6DBA-C23A-8B4614D65D1F}"/>
              </a:ext>
            </a:extLst>
          </p:cNvPr>
          <p:cNvSpPr txBox="1"/>
          <p:nvPr/>
        </p:nvSpPr>
        <p:spPr>
          <a:xfrm>
            <a:off x="1538727" y="4242338"/>
            <a:ext cx="118369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관계 부사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77E3C09-28DC-A18C-9C50-FA15605FAEDD}"/>
              </a:ext>
            </a:extLst>
          </p:cNvPr>
          <p:cNvSpPr txBox="1"/>
          <p:nvPr/>
        </p:nvSpPr>
        <p:spPr>
          <a:xfrm>
            <a:off x="2873836" y="4242971"/>
            <a:ext cx="316672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최상급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가장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653D4E-115E-E45C-8932-2FB13A4A8B05}"/>
              </a:ext>
            </a:extLst>
          </p:cNvPr>
          <p:cNvSpPr txBox="1"/>
          <p:nvPr/>
        </p:nvSpPr>
        <p:spPr>
          <a:xfrm>
            <a:off x="1545654" y="4610179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놀라운 장소들이 많습니다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08243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125362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What is more surprising is that most buildings in Jaipur are pink.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B1A112-A576-3CEB-AD9F-FDE65490CD6C}"/>
              </a:ext>
            </a:extLst>
          </p:cNvPr>
          <p:cNvSpPr txBox="1"/>
          <p:nvPr/>
        </p:nvSpPr>
        <p:spPr>
          <a:xfrm>
            <a:off x="1538856" y="1877660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더 놀라운 것은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Jaipur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에 있는 대부분의 건물이</a:t>
            </a:r>
          </a:p>
        </p:txBody>
      </p:sp>
      <p:cxnSp>
        <p:nvCxnSpPr>
          <p:cNvPr id="4" name="직선 연결선[R] 6">
            <a:extLst>
              <a:ext uri="{FF2B5EF4-FFF2-40B4-BE49-F238E27FC236}">
                <a16:creationId xmlns:a16="http://schemas.microsoft.com/office/drawing/2014/main" id="{CF81D58B-3A81-DFB5-92C4-3163CAFDBE5D}"/>
              </a:ext>
            </a:extLst>
          </p:cNvPr>
          <p:cNvCxnSpPr>
            <a:cxnSpLocks/>
          </p:cNvCxnSpPr>
          <p:nvPr/>
        </p:nvCxnSpPr>
        <p:spPr>
          <a:xfrm>
            <a:off x="1619999" y="1520825"/>
            <a:ext cx="96387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[R] 6">
            <a:extLst>
              <a:ext uri="{FF2B5EF4-FFF2-40B4-BE49-F238E27FC236}">
                <a16:creationId xmlns:a16="http://schemas.microsoft.com/office/drawing/2014/main" id="{4DDB8A47-50D2-18B7-48CB-E32EDAC7C0CC}"/>
              </a:ext>
            </a:extLst>
          </p:cNvPr>
          <p:cNvCxnSpPr>
            <a:cxnSpLocks/>
          </p:cNvCxnSpPr>
          <p:nvPr/>
        </p:nvCxnSpPr>
        <p:spPr>
          <a:xfrm>
            <a:off x="6164290" y="1520825"/>
            <a:ext cx="76298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8A6C24E-E6FA-2297-3A58-5B3DDD9D25B3}"/>
              </a:ext>
            </a:extLst>
          </p:cNvPr>
          <p:cNvSpPr txBox="1"/>
          <p:nvPr/>
        </p:nvSpPr>
        <p:spPr>
          <a:xfrm>
            <a:off x="655233" y="1546211"/>
            <a:ext cx="342657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관계대명사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것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33B8B66-A9AE-E1A2-D8D6-ED32B65DD45F}"/>
              </a:ext>
            </a:extLst>
          </p:cNvPr>
          <p:cNvSpPr txBox="1"/>
          <p:nvPr/>
        </p:nvSpPr>
        <p:spPr>
          <a:xfrm>
            <a:off x="5598245" y="1546211"/>
            <a:ext cx="350804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명사절을 이끄는 접속사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보어 역할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11FDDD-1C3C-C7DC-7B79-523F2D28F6FA}"/>
              </a:ext>
            </a:extLst>
          </p:cNvPr>
          <p:cNvSpPr txBox="1"/>
          <p:nvPr/>
        </p:nvSpPr>
        <p:spPr>
          <a:xfrm>
            <a:off x="1545654" y="3276435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분홍색이라는 점입니다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844184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12536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Maharaja (“Great King”) of Jaipur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had most of the buildings painted in pink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welcome a visit by Britain’s royal family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1876.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514DFE-987C-7742-270B-FC6432FCE90C}"/>
              </a:ext>
            </a:extLst>
          </p:cNvPr>
          <p:cNvSpPr txBox="1"/>
          <p:nvPr/>
        </p:nvSpPr>
        <p:spPr>
          <a:xfrm>
            <a:off x="1538856" y="1877660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Jaipur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의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마하라자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위대한 왕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는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1876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년 영국 왕실 가족의 방문을 환영하기 위해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4373E7-D49F-3A99-28C0-66C833212832}"/>
              </a:ext>
            </a:extLst>
          </p:cNvPr>
          <p:cNvSpPr txBox="1"/>
          <p:nvPr/>
        </p:nvSpPr>
        <p:spPr>
          <a:xfrm>
            <a:off x="1544287" y="3278918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대부분의 건물을 분홍색으로 칠하게 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6">
            <a:extLst>
              <a:ext uri="{FF2B5EF4-FFF2-40B4-BE49-F238E27FC236}">
                <a16:creationId xmlns:a16="http://schemas.microsoft.com/office/drawing/2014/main" id="{E88EC2D4-77DC-883D-2896-0652AF0F2518}"/>
              </a:ext>
            </a:extLst>
          </p:cNvPr>
          <p:cNvCxnSpPr>
            <a:cxnSpLocks/>
          </p:cNvCxnSpPr>
          <p:nvPr/>
        </p:nvCxnSpPr>
        <p:spPr>
          <a:xfrm>
            <a:off x="1619998" y="2852738"/>
            <a:ext cx="582682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[R] 6">
            <a:extLst>
              <a:ext uri="{FF2B5EF4-FFF2-40B4-BE49-F238E27FC236}">
                <a16:creationId xmlns:a16="http://schemas.microsoft.com/office/drawing/2014/main" id="{32F8D36A-EA89-B64E-736B-2CF3D94D9B4E}"/>
              </a:ext>
            </a:extLst>
          </p:cNvPr>
          <p:cNvCxnSpPr>
            <a:cxnSpLocks/>
          </p:cNvCxnSpPr>
          <p:nvPr/>
        </p:nvCxnSpPr>
        <p:spPr>
          <a:xfrm>
            <a:off x="1616075" y="4234929"/>
            <a:ext cx="207616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0B9D472-1784-EA71-EF51-344E0CCF5104}"/>
              </a:ext>
            </a:extLst>
          </p:cNvPr>
          <p:cNvSpPr txBox="1"/>
          <p:nvPr/>
        </p:nvSpPr>
        <p:spPr>
          <a:xfrm>
            <a:off x="1531926" y="2910881"/>
            <a:ext cx="591489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have 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en-US" altLang="ko-KR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p.p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목적어가 수동적으로 동작의 대상이 됨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943B3DC-977F-5874-7DD8-957B091C2FBE}"/>
              </a:ext>
            </a:extLst>
          </p:cNvPr>
          <p:cNvSpPr txBox="1"/>
          <p:nvPr/>
        </p:nvSpPr>
        <p:spPr>
          <a:xfrm>
            <a:off x="1458012" y="4243631"/>
            <a:ext cx="317997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7472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some destinations, however,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striking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colors that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take their breath away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Let’s look at three such colorful places.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A85D38-E5C9-9849-D0DE-8F51E223E80C}"/>
              </a:ext>
            </a:extLst>
          </p:cNvPr>
          <p:cNvSpPr txBox="1"/>
          <p:nvPr/>
        </p:nvSpPr>
        <p:spPr>
          <a:xfrm>
            <a:off x="1538856" y="187766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그러나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어떤 여행지에서는 강렬한 색채가 숨을 멎게 합니다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8AD2DE-34EA-72C6-21F2-D43F5DE1AD62}"/>
              </a:ext>
            </a:extLst>
          </p:cNvPr>
          <p:cNvSpPr txBox="1"/>
          <p:nvPr/>
        </p:nvSpPr>
        <p:spPr>
          <a:xfrm>
            <a:off x="1544920" y="4610182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그런 다채로운 세 곳의 여행지를 살펴보도록 합시다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6">
            <a:extLst>
              <a:ext uri="{FF2B5EF4-FFF2-40B4-BE49-F238E27FC236}">
                <a16:creationId xmlns:a16="http://schemas.microsoft.com/office/drawing/2014/main" id="{CD8BDA42-B589-3877-374A-4B52F973F0CA}"/>
              </a:ext>
            </a:extLst>
          </p:cNvPr>
          <p:cNvCxnSpPr>
            <a:cxnSpLocks/>
          </p:cNvCxnSpPr>
          <p:nvPr/>
        </p:nvCxnSpPr>
        <p:spPr>
          <a:xfrm>
            <a:off x="5355480" y="1524982"/>
            <a:ext cx="155202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A518C50-8E2F-ED4B-91AE-407D8B8AC5D5}"/>
              </a:ext>
            </a:extLst>
          </p:cNvPr>
          <p:cNvSpPr txBox="1"/>
          <p:nvPr/>
        </p:nvSpPr>
        <p:spPr>
          <a:xfrm>
            <a:off x="4567696" y="1543262"/>
            <a:ext cx="370903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역점을 나타내는 접속부사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그러나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[R] 6">
            <a:extLst>
              <a:ext uri="{FF2B5EF4-FFF2-40B4-BE49-F238E27FC236}">
                <a16:creationId xmlns:a16="http://schemas.microsoft.com/office/drawing/2014/main" id="{4381F3F4-D2C7-30D4-B586-2947ECEB4334}"/>
              </a:ext>
            </a:extLst>
          </p:cNvPr>
          <p:cNvCxnSpPr>
            <a:cxnSpLocks/>
          </p:cNvCxnSpPr>
          <p:nvPr/>
        </p:nvCxnSpPr>
        <p:spPr>
          <a:xfrm>
            <a:off x="1620001" y="2846925"/>
            <a:ext cx="59319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6">
            <a:extLst>
              <a:ext uri="{FF2B5EF4-FFF2-40B4-BE49-F238E27FC236}">
                <a16:creationId xmlns:a16="http://schemas.microsoft.com/office/drawing/2014/main" id="{4EF120C2-6D55-83A9-FBA7-571CAF764257}"/>
              </a:ext>
            </a:extLst>
          </p:cNvPr>
          <p:cNvCxnSpPr>
            <a:cxnSpLocks/>
          </p:cNvCxnSpPr>
          <p:nvPr/>
        </p:nvCxnSpPr>
        <p:spPr>
          <a:xfrm>
            <a:off x="4762284" y="2852738"/>
            <a:ext cx="75906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9B942AC-E609-38AB-5CE1-86E507697831}"/>
              </a:ext>
            </a:extLst>
          </p:cNvPr>
          <p:cNvSpPr txBox="1"/>
          <p:nvPr/>
        </p:nvSpPr>
        <p:spPr>
          <a:xfrm>
            <a:off x="5616476" y="2833397"/>
            <a:ext cx="388340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숨도 못 쉬게 놀라게 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6A26D39-3386-CD6D-2243-23701C9AF612}"/>
              </a:ext>
            </a:extLst>
          </p:cNvPr>
          <p:cNvSpPr txBox="1"/>
          <p:nvPr/>
        </p:nvSpPr>
        <p:spPr>
          <a:xfrm>
            <a:off x="3414910" y="3286925"/>
            <a:ext cx="285162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눈에 띄는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굉장히 매력적인</a:t>
            </a: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21E0E750-97EC-7F13-13DC-05C5DEB3A3AB}"/>
              </a:ext>
            </a:extLst>
          </p:cNvPr>
          <p:cNvGrpSpPr/>
          <p:nvPr/>
        </p:nvGrpSpPr>
        <p:grpSpPr>
          <a:xfrm>
            <a:off x="3218709" y="2763399"/>
            <a:ext cx="252857" cy="665217"/>
            <a:chOff x="3413502" y="746197"/>
            <a:chExt cx="252857" cy="665217"/>
          </a:xfrm>
        </p:grpSpPr>
        <p:cxnSp>
          <p:nvCxnSpPr>
            <p:cNvPr id="14" name="직선 연결선[R] 19">
              <a:extLst>
                <a:ext uri="{FF2B5EF4-FFF2-40B4-BE49-F238E27FC236}">
                  <a16:creationId xmlns:a16="http://schemas.microsoft.com/office/drawing/2014/main" id="{166AA654-5258-24CB-B303-8CE7E415D7C3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662895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19">
              <a:extLst>
                <a:ext uri="{FF2B5EF4-FFF2-40B4-BE49-F238E27FC236}">
                  <a16:creationId xmlns:a16="http://schemas.microsoft.com/office/drawing/2014/main" id="{496D82D6-DBA5-384C-3DBB-347C2C7193C5}"/>
                </a:ext>
              </a:extLst>
            </p:cNvPr>
            <p:cNvCxnSpPr>
              <a:cxnSpLocks/>
            </p:cNvCxnSpPr>
            <p:nvPr/>
          </p:nvCxnSpPr>
          <p:spPr>
            <a:xfrm>
              <a:off x="3416296" y="1409092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8F7EC6FB-D906-EEE9-A83E-81DD0E80A470}"/>
              </a:ext>
            </a:extLst>
          </p:cNvPr>
          <p:cNvGrpSpPr/>
          <p:nvPr/>
        </p:nvGrpSpPr>
        <p:grpSpPr>
          <a:xfrm>
            <a:off x="1908889" y="2829741"/>
            <a:ext cx="3209763" cy="330902"/>
            <a:chOff x="4170300" y="4221163"/>
            <a:chExt cx="3486347" cy="302948"/>
          </a:xfrm>
        </p:grpSpPr>
        <p:cxnSp>
          <p:nvCxnSpPr>
            <p:cNvPr id="19" name="직선 연결선[R] 9">
              <a:extLst>
                <a:ext uri="{FF2B5EF4-FFF2-40B4-BE49-F238E27FC236}">
                  <a16:creationId xmlns:a16="http://schemas.microsoft.com/office/drawing/2014/main" id="{0525F4A4-E094-DD18-B000-860E6B46B01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56647" y="4221163"/>
              <a:ext cx="0" cy="302948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15">
              <a:extLst>
                <a:ext uri="{FF2B5EF4-FFF2-40B4-BE49-F238E27FC236}">
                  <a16:creationId xmlns:a16="http://schemas.microsoft.com/office/drawing/2014/main" id="{FE074B04-6FB9-5EBE-F1BF-F822EED4FE24}"/>
                </a:ext>
              </a:extLst>
            </p:cNvPr>
            <p:cNvCxnSpPr>
              <a:cxnSpLocks/>
            </p:cNvCxnSpPr>
            <p:nvPr/>
          </p:nvCxnSpPr>
          <p:spPr>
            <a:xfrm>
              <a:off x="4170300" y="4524111"/>
              <a:ext cx="3486347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[R] 19">
              <a:extLst>
                <a:ext uri="{FF2B5EF4-FFF2-40B4-BE49-F238E27FC236}">
                  <a16:creationId xmlns:a16="http://schemas.microsoft.com/office/drawing/2014/main" id="{086D500C-D141-BFDC-482A-3A2BCDAB786A}"/>
                </a:ext>
              </a:extLst>
            </p:cNvPr>
            <p:cNvCxnSpPr>
              <a:cxnSpLocks/>
            </p:cNvCxnSpPr>
            <p:nvPr/>
          </p:nvCxnSpPr>
          <p:spPr>
            <a:xfrm>
              <a:off x="4180242" y="4235292"/>
              <a:ext cx="0" cy="288819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D05A23B3-3606-62DB-901A-DA57D7DEA833}"/>
              </a:ext>
            </a:extLst>
          </p:cNvPr>
          <p:cNvSpPr txBox="1"/>
          <p:nvPr/>
        </p:nvSpPr>
        <p:spPr>
          <a:xfrm>
            <a:off x="2476812" y="2985837"/>
            <a:ext cx="2184637" cy="33855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It is ... that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강조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구문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630453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12536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most famous pink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landmark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is Hawa Mahal (“Palace of Winds”).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Due to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this, Jaipur became known as “the Pink City.”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992A51-9A7B-E908-A76B-C47F12D595EA}"/>
              </a:ext>
            </a:extLst>
          </p:cNvPr>
          <p:cNvSpPr txBox="1"/>
          <p:nvPr/>
        </p:nvSpPr>
        <p:spPr>
          <a:xfrm>
            <a:off x="1538856" y="1877660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가장 유명한 분홍색 랜드마크는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4E559F-BE4B-BD41-2824-A6E164AD9BA5}"/>
              </a:ext>
            </a:extLst>
          </p:cNvPr>
          <p:cNvSpPr txBox="1"/>
          <p:nvPr/>
        </p:nvSpPr>
        <p:spPr>
          <a:xfrm>
            <a:off x="1545655" y="4610178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이로 인해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Jaipur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는 ‘핑크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시티’로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알려지게 되었습니다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EC7936-74E7-C7D2-3A72-4DD4A478ABD1}"/>
              </a:ext>
            </a:extLst>
          </p:cNvPr>
          <p:cNvSpPr txBox="1"/>
          <p:nvPr/>
        </p:nvSpPr>
        <p:spPr>
          <a:xfrm>
            <a:off x="5606561" y="1399886"/>
            <a:ext cx="1632439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주요 </a:t>
            </a:r>
            <a:r>
              <a:rPr lang="ko-KR" altLang="en-US" sz="1600" dirty="0" err="1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지형지물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랜드마크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882388-BA3F-6244-A416-FFEB9753621E}"/>
              </a:ext>
            </a:extLst>
          </p:cNvPr>
          <p:cNvSpPr txBox="1"/>
          <p:nvPr/>
        </p:nvSpPr>
        <p:spPr>
          <a:xfrm>
            <a:off x="1524000" y="4172959"/>
            <a:ext cx="128847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때문에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6">
            <a:extLst>
              <a:ext uri="{FF2B5EF4-FFF2-40B4-BE49-F238E27FC236}">
                <a16:creationId xmlns:a16="http://schemas.microsoft.com/office/drawing/2014/main" id="{A60813CC-1074-AEC2-9F38-A04AEF0EC95B}"/>
              </a:ext>
            </a:extLst>
          </p:cNvPr>
          <p:cNvCxnSpPr>
            <a:cxnSpLocks/>
          </p:cNvCxnSpPr>
          <p:nvPr/>
        </p:nvCxnSpPr>
        <p:spPr>
          <a:xfrm>
            <a:off x="1619999" y="1520825"/>
            <a:ext cx="299554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EAD9D62-B797-CD8A-F3B4-3AD0018B1785}"/>
              </a:ext>
            </a:extLst>
          </p:cNvPr>
          <p:cNvSpPr txBox="1"/>
          <p:nvPr/>
        </p:nvSpPr>
        <p:spPr>
          <a:xfrm>
            <a:off x="1524001" y="1543975"/>
            <a:ext cx="279861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최상급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A8CAAF7-695E-479C-1389-EC931FB8F5AF}"/>
              </a:ext>
            </a:extLst>
          </p:cNvPr>
          <p:cNvSpPr txBox="1"/>
          <p:nvPr/>
        </p:nvSpPr>
        <p:spPr>
          <a:xfrm>
            <a:off x="1545654" y="3276435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Hawa Mahal(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하와 마할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)(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바람의 궁전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입니다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535812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543237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Colors tell interesting stories.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By exploring colorful places around the world,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you will get to know exciting stories about them.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59E735-1ADA-8963-6E0F-0305EDD76503}"/>
              </a:ext>
            </a:extLst>
          </p:cNvPr>
          <p:cNvSpPr txBox="1"/>
          <p:nvPr/>
        </p:nvSpPr>
        <p:spPr>
          <a:xfrm>
            <a:off x="1538856" y="1877660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색은 흥미로운 이야기를 들려줍니다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BA4961-7226-E070-E662-91268A6DD607}"/>
              </a:ext>
            </a:extLst>
          </p:cNvPr>
          <p:cNvSpPr txBox="1"/>
          <p:nvPr/>
        </p:nvSpPr>
        <p:spPr>
          <a:xfrm>
            <a:off x="1539875" y="3276456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전 세계의 다채로운 장소를 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탐험함으로써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E45BFC-0279-1C1F-7BC0-F9FE507A3D17}"/>
              </a:ext>
            </a:extLst>
          </p:cNvPr>
          <p:cNvSpPr txBox="1"/>
          <p:nvPr/>
        </p:nvSpPr>
        <p:spPr>
          <a:xfrm>
            <a:off x="1545699" y="4607508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여러분은 그곳에 대한 흥미진진한 이야기들을 알게 될 것입니다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B68DFE-FAB4-41BD-708C-F1FEEDA7B175}"/>
              </a:ext>
            </a:extLst>
          </p:cNvPr>
          <p:cNvSpPr txBox="1"/>
          <p:nvPr/>
        </p:nvSpPr>
        <p:spPr>
          <a:xfrm>
            <a:off x="1545698" y="2858669"/>
            <a:ext cx="359190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by + -</a:t>
            </a:r>
            <a:r>
              <a:rPr lang="en-US" altLang="ko-KR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ing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함으로써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6">
            <a:extLst>
              <a:ext uri="{FF2B5EF4-FFF2-40B4-BE49-F238E27FC236}">
                <a16:creationId xmlns:a16="http://schemas.microsoft.com/office/drawing/2014/main" id="{94FAC884-D007-3C56-9179-0EFBD4332BAA}"/>
              </a:ext>
            </a:extLst>
          </p:cNvPr>
          <p:cNvCxnSpPr>
            <a:cxnSpLocks/>
          </p:cNvCxnSpPr>
          <p:nvPr/>
        </p:nvCxnSpPr>
        <p:spPr>
          <a:xfrm>
            <a:off x="1616075" y="2870256"/>
            <a:ext cx="216621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[R] 6">
            <a:extLst>
              <a:ext uri="{FF2B5EF4-FFF2-40B4-BE49-F238E27FC236}">
                <a16:creationId xmlns:a16="http://schemas.microsoft.com/office/drawing/2014/main" id="{33E64E67-C831-784F-D3EA-834185809173}"/>
              </a:ext>
            </a:extLst>
          </p:cNvPr>
          <p:cNvCxnSpPr>
            <a:cxnSpLocks/>
          </p:cNvCxnSpPr>
          <p:nvPr/>
        </p:nvCxnSpPr>
        <p:spPr>
          <a:xfrm>
            <a:off x="8966320" y="4221163"/>
            <a:ext cx="95353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F9F5102A-6E94-F8CB-B4B1-7B80A55F1340}"/>
              </a:ext>
            </a:extLst>
          </p:cNvPr>
          <p:cNvSpPr txBox="1"/>
          <p:nvPr/>
        </p:nvSpPr>
        <p:spPr>
          <a:xfrm>
            <a:off x="6364660" y="4241944"/>
            <a:ext cx="470034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앞의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colorful places around the world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25715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904337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Perhaps photos of these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vivid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destinations can make your life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 well as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your album more colorful.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688FBB-B88A-71E6-CE62-8AB7B3992DA5}"/>
              </a:ext>
            </a:extLst>
          </p:cNvPr>
          <p:cNvSpPr txBox="1"/>
          <p:nvPr/>
        </p:nvSpPr>
        <p:spPr>
          <a:xfrm>
            <a:off x="1538856" y="1877660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아마도 이 생생한 여행지의 사진은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318C00-803C-16FD-B45C-CCD326A15A5B}"/>
              </a:ext>
            </a:extLst>
          </p:cNvPr>
          <p:cNvSpPr txBox="1"/>
          <p:nvPr/>
        </p:nvSpPr>
        <p:spPr>
          <a:xfrm>
            <a:off x="1544678" y="3275568"/>
            <a:ext cx="82065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여러분의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앨범뿐만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아니라 여러분의 인생도 더 다채롭게 만들 수 있을 것입니다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6">
            <a:extLst>
              <a:ext uri="{FF2B5EF4-FFF2-40B4-BE49-F238E27FC236}">
                <a16:creationId xmlns:a16="http://schemas.microsoft.com/office/drawing/2014/main" id="{2DA454FD-3627-75E6-1CFE-E4DF28918E1D}"/>
              </a:ext>
            </a:extLst>
          </p:cNvPr>
          <p:cNvCxnSpPr>
            <a:cxnSpLocks/>
          </p:cNvCxnSpPr>
          <p:nvPr/>
        </p:nvCxnSpPr>
        <p:spPr>
          <a:xfrm>
            <a:off x="1616075" y="2855016"/>
            <a:ext cx="94701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[R] 6">
            <a:extLst>
              <a:ext uri="{FF2B5EF4-FFF2-40B4-BE49-F238E27FC236}">
                <a16:creationId xmlns:a16="http://schemas.microsoft.com/office/drawing/2014/main" id="{422BEF89-A092-CCBC-ABE9-7ECE45333A4B}"/>
              </a:ext>
            </a:extLst>
          </p:cNvPr>
          <p:cNvCxnSpPr>
            <a:cxnSpLocks/>
          </p:cNvCxnSpPr>
          <p:nvPr/>
        </p:nvCxnSpPr>
        <p:spPr>
          <a:xfrm>
            <a:off x="7957781" y="2852738"/>
            <a:ext cx="238463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95D7A9D0-E673-54F9-804B-41472E451EA5}"/>
              </a:ext>
            </a:extLst>
          </p:cNvPr>
          <p:cNvSpPr txBox="1"/>
          <p:nvPr/>
        </p:nvSpPr>
        <p:spPr>
          <a:xfrm>
            <a:off x="1537854" y="2873670"/>
            <a:ext cx="607125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make 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목적격 보어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): 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하게 만들다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3" name="직선 연결선[R] 6">
            <a:extLst>
              <a:ext uri="{FF2B5EF4-FFF2-40B4-BE49-F238E27FC236}">
                <a16:creationId xmlns:a16="http://schemas.microsoft.com/office/drawing/2014/main" id="{F9B42216-62B4-DD59-1FAB-55E17D5FBAC2}"/>
              </a:ext>
            </a:extLst>
          </p:cNvPr>
          <p:cNvCxnSpPr>
            <a:cxnSpLocks/>
          </p:cNvCxnSpPr>
          <p:nvPr/>
        </p:nvCxnSpPr>
        <p:spPr>
          <a:xfrm>
            <a:off x="2667000" y="2855016"/>
            <a:ext cx="520930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8C5D00EE-8027-AFCA-8C88-02D3A020CE43}"/>
              </a:ext>
            </a:extLst>
          </p:cNvPr>
          <p:cNvSpPr txBox="1"/>
          <p:nvPr/>
        </p:nvSpPr>
        <p:spPr>
          <a:xfrm>
            <a:off x="5462865" y="1776120"/>
            <a:ext cx="5420221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i="1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as well as </a:t>
            </a:r>
            <a:r>
              <a:rPr lang="en-US" altLang="ko-KR" sz="1600" i="1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A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뿐만 아니라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도</a:t>
            </a:r>
            <a:endParaRPr lang="en-US" altLang="ko-KR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                (= not only </a:t>
            </a:r>
            <a:r>
              <a:rPr lang="en-US" altLang="ko-KR" sz="1600" i="1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but also </a:t>
            </a:r>
            <a:r>
              <a:rPr lang="en-US" altLang="ko-KR" sz="1600" i="1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E8678D41-D72C-D3BB-FF0E-C598AFC56F06}"/>
              </a:ext>
            </a:extLst>
          </p:cNvPr>
          <p:cNvGrpSpPr/>
          <p:nvPr/>
        </p:nvGrpSpPr>
        <p:grpSpPr>
          <a:xfrm>
            <a:off x="5212804" y="2076127"/>
            <a:ext cx="252857" cy="248531"/>
            <a:chOff x="3413502" y="743173"/>
            <a:chExt cx="252857" cy="248531"/>
          </a:xfrm>
        </p:grpSpPr>
        <p:cxnSp>
          <p:nvCxnSpPr>
            <p:cNvPr id="27" name="직선 연결선[R] 19">
              <a:extLst>
                <a:ext uri="{FF2B5EF4-FFF2-40B4-BE49-F238E27FC236}">
                  <a16:creationId xmlns:a16="http://schemas.microsoft.com/office/drawing/2014/main" id="{9B6185C2-4218-BC8D-B369-DEBF5B995912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[R] 19">
              <a:extLst>
                <a:ext uri="{FF2B5EF4-FFF2-40B4-BE49-F238E27FC236}">
                  <a16:creationId xmlns:a16="http://schemas.microsoft.com/office/drawing/2014/main" id="{24E0E79C-6B54-52AE-1C30-9147F43BE1FF}"/>
                </a:ext>
              </a:extLst>
            </p:cNvPr>
            <p:cNvCxnSpPr>
              <a:cxnSpLocks/>
            </p:cNvCxnSpPr>
            <p:nvPr/>
          </p:nvCxnSpPr>
          <p:spPr>
            <a:xfrm>
              <a:off x="3416296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8ACF0BD7-46D5-6805-EBDB-0103F10564F4}"/>
              </a:ext>
            </a:extLst>
          </p:cNvPr>
          <p:cNvSpPr txBox="1"/>
          <p:nvPr/>
        </p:nvSpPr>
        <p:spPr>
          <a:xfrm>
            <a:off x="5577839" y="1465788"/>
            <a:ext cx="191646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생생한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선명한</a:t>
            </a:r>
            <a:endParaRPr lang="en-US" altLang="ko-KR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70492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Santorini, Greece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1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75B29162-C2DA-0F2E-AB78-F08C8AB3693C}"/>
              </a:ext>
            </a:extLst>
          </p:cNvPr>
          <p:cNvSpPr txBox="1"/>
          <p:nvPr/>
        </p:nvSpPr>
        <p:spPr>
          <a:xfrm>
            <a:off x="2952871" y="4140389"/>
            <a:ext cx="607762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산토리니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그리스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89194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Santorini is a beautiful island 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(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whose great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volcanic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scenery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and dramatic sunsets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attract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tourists from around the world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)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  <a:endParaRPr lang="en-US" altLang="ko-Kore-KR" sz="3600" spc="-100" dirty="0">
              <a:solidFill>
                <a:srgbClr val="00B050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0358B5-C886-3750-21C9-82A0DBC4E359}"/>
              </a:ext>
            </a:extLst>
          </p:cNvPr>
          <p:cNvSpPr txBox="1"/>
          <p:nvPr/>
        </p:nvSpPr>
        <p:spPr>
          <a:xfrm>
            <a:off x="1538856" y="187766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Santorini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는 멋진 화산 풍경과 인상적인 일몰로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CEFC59-DD08-44B9-7E04-796A0DA046FB}"/>
              </a:ext>
            </a:extLst>
          </p:cNvPr>
          <p:cNvSpPr txBox="1"/>
          <p:nvPr/>
        </p:nvSpPr>
        <p:spPr>
          <a:xfrm>
            <a:off x="1543678" y="3276028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전 세계 관광객들을 끌어들이는 아름다운 섬입니다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6">
            <a:extLst>
              <a:ext uri="{FF2B5EF4-FFF2-40B4-BE49-F238E27FC236}">
                <a16:creationId xmlns:a16="http://schemas.microsoft.com/office/drawing/2014/main" id="{1F133006-6108-CD61-3D8E-DA40C5567344}"/>
              </a:ext>
            </a:extLst>
          </p:cNvPr>
          <p:cNvCxnSpPr>
            <a:cxnSpLocks/>
          </p:cNvCxnSpPr>
          <p:nvPr/>
        </p:nvCxnSpPr>
        <p:spPr>
          <a:xfrm>
            <a:off x="6802670" y="1524982"/>
            <a:ext cx="118231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49AE1DE4-0019-4060-965E-5EFCD3506343}"/>
              </a:ext>
            </a:extLst>
          </p:cNvPr>
          <p:cNvSpPr txBox="1"/>
          <p:nvPr/>
        </p:nvSpPr>
        <p:spPr>
          <a:xfrm>
            <a:off x="7012386" y="1543262"/>
            <a:ext cx="208447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소유격 관계 대명사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5" name="직선 연결선[R] 6">
            <a:extLst>
              <a:ext uri="{FF2B5EF4-FFF2-40B4-BE49-F238E27FC236}">
                <a16:creationId xmlns:a16="http://schemas.microsoft.com/office/drawing/2014/main" id="{E10E22C6-4E11-04D4-C44A-B434ED2903F6}"/>
              </a:ext>
            </a:extLst>
          </p:cNvPr>
          <p:cNvCxnSpPr>
            <a:cxnSpLocks/>
          </p:cNvCxnSpPr>
          <p:nvPr/>
        </p:nvCxnSpPr>
        <p:spPr>
          <a:xfrm>
            <a:off x="3623625" y="1520825"/>
            <a:ext cx="296937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15694218-9F0A-0B19-BD38-FD1B37767715}"/>
              </a:ext>
            </a:extLst>
          </p:cNvPr>
          <p:cNvGrpSpPr/>
          <p:nvPr/>
        </p:nvGrpSpPr>
        <p:grpSpPr>
          <a:xfrm>
            <a:off x="5121271" y="1519714"/>
            <a:ext cx="1988729" cy="304059"/>
            <a:chOff x="5121271" y="1519714"/>
            <a:chExt cx="1988729" cy="304059"/>
          </a:xfrm>
        </p:grpSpPr>
        <p:cxnSp>
          <p:nvCxnSpPr>
            <p:cNvPr id="17" name="직선 연결선[R] 9">
              <a:extLst>
                <a:ext uri="{FF2B5EF4-FFF2-40B4-BE49-F238E27FC236}">
                  <a16:creationId xmlns:a16="http://schemas.microsoft.com/office/drawing/2014/main" id="{AFC5FE10-DA87-2120-CAAD-D2B1CCAF80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02380" y="1520825"/>
              <a:ext cx="0" cy="302948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[R] 15">
              <a:extLst>
                <a:ext uri="{FF2B5EF4-FFF2-40B4-BE49-F238E27FC236}">
                  <a16:creationId xmlns:a16="http://schemas.microsoft.com/office/drawing/2014/main" id="{501D79D2-2EC0-66B4-708B-B45AA9A0E915}"/>
                </a:ext>
              </a:extLst>
            </p:cNvPr>
            <p:cNvCxnSpPr>
              <a:cxnSpLocks/>
            </p:cNvCxnSpPr>
            <p:nvPr/>
          </p:nvCxnSpPr>
          <p:spPr>
            <a:xfrm>
              <a:off x="5121271" y="1818058"/>
              <a:ext cx="198872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[R] 19">
              <a:extLst>
                <a:ext uri="{FF2B5EF4-FFF2-40B4-BE49-F238E27FC236}">
                  <a16:creationId xmlns:a16="http://schemas.microsoft.com/office/drawing/2014/main" id="{E9353414-8473-4D90-3352-8A771F456994}"/>
                </a:ext>
              </a:extLst>
            </p:cNvPr>
            <p:cNvCxnSpPr>
              <a:cxnSpLocks/>
            </p:cNvCxnSpPr>
            <p:nvPr/>
          </p:nvCxnSpPr>
          <p:spPr>
            <a:xfrm>
              <a:off x="5132701" y="1519714"/>
              <a:ext cx="0" cy="288449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27BB1D97-8D69-0BCB-A586-99B643DBD3FA}"/>
              </a:ext>
            </a:extLst>
          </p:cNvPr>
          <p:cNvSpPr txBox="1"/>
          <p:nvPr/>
        </p:nvSpPr>
        <p:spPr>
          <a:xfrm>
            <a:off x="1623012" y="2837753"/>
            <a:ext cx="138981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화산의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3437002-9150-202E-6AA6-981DEDCAC696}"/>
              </a:ext>
            </a:extLst>
          </p:cNvPr>
          <p:cNvSpPr txBox="1"/>
          <p:nvPr/>
        </p:nvSpPr>
        <p:spPr>
          <a:xfrm>
            <a:off x="3126612" y="2837753"/>
            <a:ext cx="133402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경치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풍경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D2C1B5C-A9FB-912A-3063-D1D5B1795D5E}"/>
              </a:ext>
            </a:extLst>
          </p:cNvPr>
          <p:cNvSpPr txBox="1"/>
          <p:nvPr/>
        </p:nvSpPr>
        <p:spPr>
          <a:xfrm>
            <a:off x="7692727" y="2837749"/>
            <a:ext cx="256363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끌어들이다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마음을 끌다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9294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Thanks to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its striking nature,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Santorini has been in many movies, television shows, and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commercial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BBBEE1-FFD3-B2F2-8FCC-CF069159EA2A}"/>
              </a:ext>
            </a:extLst>
          </p:cNvPr>
          <p:cNvSpPr txBox="1"/>
          <p:nvPr/>
        </p:nvSpPr>
        <p:spPr>
          <a:xfrm>
            <a:off x="1538856" y="187766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뛰어난 자연 환경 덕분에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FFE91A-6344-2AC8-6FA4-2B7E17B11FCE}"/>
              </a:ext>
            </a:extLst>
          </p:cNvPr>
          <p:cNvSpPr txBox="1"/>
          <p:nvPr/>
        </p:nvSpPr>
        <p:spPr>
          <a:xfrm>
            <a:off x="1545654" y="3276438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Santorini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는 많은 영화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텔레비전 프로그램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554B03-1A0A-A657-D1AD-3B8DD4DEE1C7}"/>
              </a:ext>
            </a:extLst>
          </p:cNvPr>
          <p:cNvSpPr txBox="1"/>
          <p:nvPr/>
        </p:nvSpPr>
        <p:spPr>
          <a:xfrm>
            <a:off x="1623012" y="1542347"/>
            <a:ext cx="169461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덕분에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9" name="직선 연결선[R] 6">
            <a:extLst>
              <a:ext uri="{FF2B5EF4-FFF2-40B4-BE49-F238E27FC236}">
                <a16:creationId xmlns:a16="http://schemas.microsoft.com/office/drawing/2014/main" id="{834A1D0C-AE07-39CD-2A82-28B042851B8F}"/>
              </a:ext>
            </a:extLst>
          </p:cNvPr>
          <p:cNvCxnSpPr>
            <a:cxnSpLocks/>
          </p:cNvCxnSpPr>
          <p:nvPr/>
        </p:nvCxnSpPr>
        <p:spPr>
          <a:xfrm>
            <a:off x="3395021" y="1520825"/>
            <a:ext cx="42670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AC82557F-8A13-BA56-93DC-8D8E32428036}"/>
              </a:ext>
            </a:extLst>
          </p:cNvPr>
          <p:cNvSpPr txBox="1"/>
          <p:nvPr/>
        </p:nvSpPr>
        <p:spPr>
          <a:xfrm>
            <a:off x="3296191" y="1543262"/>
            <a:ext cx="222791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Santorini’s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6">
            <a:extLst>
              <a:ext uri="{FF2B5EF4-FFF2-40B4-BE49-F238E27FC236}">
                <a16:creationId xmlns:a16="http://schemas.microsoft.com/office/drawing/2014/main" id="{AD47504B-1376-4279-4722-6BCF9EAE5326}"/>
              </a:ext>
            </a:extLst>
          </p:cNvPr>
          <p:cNvCxnSpPr>
            <a:cxnSpLocks/>
          </p:cNvCxnSpPr>
          <p:nvPr/>
        </p:nvCxnSpPr>
        <p:spPr>
          <a:xfrm>
            <a:off x="3248482" y="2852738"/>
            <a:ext cx="163418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708AB62-7F2B-44F7-913C-0D229FE40C50}"/>
              </a:ext>
            </a:extLst>
          </p:cNvPr>
          <p:cNvSpPr txBox="1"/>
          <p:nvPr/>
        </p:nvSpPr>
        <p:spPr>
          <a:xfrm>
            <a:off x="2555629" y="2908377"/>
            <a:ext cx="313006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현재완료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have[has] + </a:t>
            </a:r>
            <a:r>
              <a:rPr lang="en-US" altLang="ko-KR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p.p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3C108EE-F36D-EFA4-DA25-A6595247DB44}"/>
              </a:ext>
            </a:extLst>
          </p:cNvPr>
          <p:cNvSpPr txBox="1"/>
          <p:nvPr/>
        </p:nvSpPr>
        <p:spPr>
          <a:xfrm>
            <a:off x="3681046" y="4169946"/>
            <a:ext cx="220980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광고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4295C11-4D57-66A0-96DA-5BE187942B89}"/>
              </a:ext>
            </a:extLst>
          </p:cNvPr>
          <p:cNvSpPr txBox="1"/>
          <p:nvPr/>
        </p:nvSpPr>
        <p:spPr>
          <a:xfrm>
            <a:off x="1545653" y="4610179"/>
            <a:ext cx="812535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그리고 광고에 등장했습니다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580448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0" y="311228"/>
            <a:ext cx="8125360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Naturally, Santorini is what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comes to mind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many people hear the word Greece.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102A56-1767-5246-BA2E-51CFA010E0A9}"/>
              </a:ext>
            </a:extLst>
          </p:cNvPr>
          <p:cNvSpPr txBox="1"/>
          <p:nvPr/>
        </p:nvSpPr>
        <p:spPr>
          <a:xfrm>
            <a:off x="1538856" y="187766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당연히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많은 사람들이 그리스라는 단어를 들으면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Santorini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를 떠올립니다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4" name="직선 연결선[R] 6">
            <a:extLst>
              <a:ext uri="{FF2B5EF4-FFF2-40B4-BE49-F238E27FC236}">
                <a16:creationId xmlns:a16="http://schemas.microsoft.com/office/drawing/2014/main" id="{7BBEA45F-D89E-3D5E-36BA-0ACF7D398415}"/>
              </a:ext>
            </a:extLst>
          </p:cNvPr>
          <p:cNvCxnSpPr>
            <a:cxnSpLocks/>
          </p:cNvCxnSpPr>
          <p:nvPr/>
        </p:nvCxnSpPr>
        <p:spPr>
          <a:xfrm>
            <a:off x="5329329" y="1520825"/>
            <a:ext cx="94837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F828CB1F-FAE4-675D-EC12-FA3D0FF888AB}"/>
              </a:ext>
            </a:extLst>
          </p:cNvPr>
          <p:cNvSpPr txBox="1"/>
          <p:nvPr/>
        </p:nvSpPr>
        <p:spPr>
          <a:xfrm>
            <a:off x="4417222" y="1543262"/>
            <a:ext cx="276600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관계 대명사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F2AD626-ED48-D8B4-7900-8903E07EDC29}"/>
              </a:ext>
            </a:extLst>
          </p:cNvPr>
          <p:cNvSpPr txBox="1"/>
          <p:nvPr/>
        </p:nvSpPr>
        <p:spPr>
          <a:xfrm>
            <a:off x="6863862" y="1545814"/>
            <a:ext cx="202223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생각이 떠오르다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[R] 6">
            <a:extLst>
              <a:ext uri="{FF2B5EF4-FFF2-40B4-BE49-F238E27FC236}">
                <a16:creationId xmlns:a16="http://schemas.microsoft.com/office/drawing/2014/main" id="{D74F6676-6C25-BD0C-E2BC-1C46C70A4FB9}"/>
              </a:ext>
            </a:extLst>
          </p:cNvPr>
          <p:cNvCxnSpPr>
            <a:cxnSpLocks/>
          </p:cNvCxnSpPr>
          <p:nvPr/>
        </p:nvCxnSpPr>
        <p:spPr>
          <a:xfrm>
            <a:off x="1620000" y="2852738"/>
            <a:ext cx="94837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865DD83-8F37-C148-2BBE-EB9E6E72F291}"/>
              </a:ext>
            </a:extLst>
          </p:cNvPr>
          <p:cNvSpPr txBox="1"/>
          <p:nvPr/>
        </p:nvSpPr>
        <p:spPr>
          <a:xfrm>
            <a:off x="1549658" y="2910312"/>
            <a:ext cx="31260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시간을 나타내는 접속사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때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63509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0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This destination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also most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famous for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white-washed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houses and blue windows, doors, and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roof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</a:t>
            </a:r>
            <a:r>
              <a:rPr lang="en-US" altLang="ko-Kore-KR" sz="3600" spc="-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92AD74-4E68-97C2-3255-E095DBD179A0}"/>
              </a:ext>
            </a:extLst>
          </p:cNvPr>
          <p:cNvSpPr txBox="1"/>
          <p:nvPr/>
        </p:nvSpPr>
        <p:spPr>
          <a:xfrm>
            <a:off x="1538856" y="187766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 여행지는 또한 흰색으로 칠해진 집들과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58A4BA-E04A-19C3-3F17-1FCEE1A80B50}"/>
              </a:ext>
            </a:extLst>
          </p:cNvPr>
          <p:cNvSpPr txBox="1"/>
          <p:nvPr/>
        </p:nvSpPr>
        <p:spPr>
          <a:xfrm>
            <a:off x="1545654" y="3276438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파란색 창문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문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지붕으로 가장 유명합니다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6">
            <a:extLst>
              <a:ext uri="{FF2B5EF4-FFF2-40B4-BE49-F238E27FC236}">
                <a16:creationId xmlns:a16="http://schemas.microsoft.com/office/drawing/2014/main" id="{C99CEB55-D207-88BC-AE96-5F5CCF599EF9}"/>
              </a:ext>
            </a:extLst>
          </p:cNvPr>
          <p:cNvCxnSpPr>
            <a:cxnSpLocks/>
          </p:cNvCxnSpPr>
          <p:nvPr/>
        </p:nvCxnSpPr>
        <p:spPr>
          <a:xfrm>
            <a:off x="1620000" y="1522164"/>
            <a:ext cx="276443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4B55FD6-C998-0AFC-40D0-6B9F1D996412}"/>
              </a:ext>
            </a:extLst>
          </p:cNvPr>
          <p:cNvSpPr txBox="1"/>
          <p:nvPr/>
        </p:nvSpPr>
        <p:spPr>
          <a:xfrm>
            <a:off x="1616075" y="1544566"/>
            <a:ext cx="276835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Santorini</a:t>
            </a:r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가리킴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3A290D-D402-DE36-144F-BEAF1CA43A40}"/>
              </a:ext>
            </a:extLst>
          </p:cNvPr>
          <p:cNvSpPr txBox="1"/>
          <p:nvPr/>
        </p:nvSpPr>
        <p:spPr>
          <a:xfrm>
            <a:off x="4384431" y="1545814"/>
            <a:ext cx="406790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be famous for :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 유명하다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6">
            <a:extLst>
              <a:ext uri="{FF2B5EF4-FFF2-40B4-BE49-F238E27FC236}">
                <a16:creationId xmlns:a16="http://schemas.microsoft.com/office/drawing/2014/main" id="{21A4EE20-4F86-9D0B-BAD9-D2D64F8DFC78}"/>
              </a:ext>
            </a:extLst>
          </p:cNvPr>
          <p:cNvCxnSpPr>
            <a:cxnSpLocks/>
          </p:cNvCxnSpPr>
          <p:nvPr/>
        </p:nvCxnSpPr>
        <p:spPr>
          <a:xfrm>
            <a:off x="7575323" y="2868487"/>
            <a:ext cx="166246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[R] 6">
            <a:extLst>
              <a:ext uri="{FF2B5EF4-FFF2-40B4-BE49-F238E27FC236}">
                <a16:creationId xmlns:a16="http://schemas.microsoft.com/office/drawing/2014/main" id="{6B11F236-6D94-7DB3-958C-08A2F12BEAE3}"/>
              </a:ext>
            </a:extLst>
          </p:cNvPr>
          <p:cNvCxnSpPr>
            <a:cxnSpLocks/>
          </p:cNvCxnSpPr>
          <p:nvPr/>
        </p:nvCxnSpPr>
        <p:spPr>
          <a:xfrm>
            <a:off x="1616075" y="4221163"/>
            <a:ext cx="100989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[R] 6">
            <a:extLst>
              <a:ext uri="{FF2B5EF4-FFF2-40B4-BE49-F238E27FC236}">
                <a16:creationId xmlns:a16="http://schemas.microsoft.com/office/drawing/2014/main" id="{E58D5050-6D06-A20C-1397-312F86FC4983}"/>
              </a:ext>
            </a:extLst>
          </p:cNvPr>
          <p:cNvCxnSpPr>
            <a:cxnSpLocks/>
          </p:cNvCxnSpPr>
          <p:nvPr/>
        </p:nvCxnSpPr>
        <p:spPr>
          <a:xfrm>
            <a:off x="3521075" y="4221163"/>
            <a:ext cx="100989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이등변 삼각형 16">
            <a:extLst>
              <a:ext uri="{FF2B5EF4-FFF2-40B4-BE49-F238E27FC236}">
                <a16:creationId xmlns:a16="http://schemas.microsoft.com/office/drawing/2014/main" id="{74605DA8-84A6-8303-09C2-1CA69DB89348}"/>
              </a:ext>
            </a:extLst>
          </p:cNvPr>
          <p:cNvSpPr/>
          <p:nvPr/>
        </p:nvSpPr>
        <p:spPr>
          <a:xfrm>
            <a:off x="2735881" y="3538245"/>
            <a:ext cx="785192" cy="586409"/>
          </a:xfrm>
          <a:prstGeom prst="triangl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0C1F29C-7CE7-B3DB-81F6-A267462C1E55}"/>
              </a:ext>
            </a:extLst>
          </p:cNvPr>
          <p:cNvSpPr txBox="1"/>
          <p:nvPr/>
        </p:nvSpPr>
        <p:spPr>
          <a:xfrm>
            <a:off x="2602527" y="4119626"/>
            <a:ext cx="100818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병렬구조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866B2F1-8599-39DC-3819-FF11BAB186F4}"/>
              </a:ext>
            </a:extLst>
          </p:cNvPr>
          <p:cNvSpPr txBox="1"/>
          <p:nvPr/>
        </p:nvSpPr>
        <p:spPr>
          <a:xfrm>
            <a:off x="2110154" y="2840749"/>
            <a:ext cx="242081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하얗게 칠한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486813C-BAD2-DCDD-83BC-2357FCF11BA7}"/>
              </a:ext>
            </a:extLst>
          </p:cNvPr>
          <p:cNvSpPr txBox="1"/>
          <p:nvPr/>
        </p:nvSpPr>
        <p:spPr>
          <a:xfrm>
            <a:off x="3521074" y="4211075"/>
            <a:ext cx="100989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지붕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18099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0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Why the houses are white and blue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remains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mystery.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explanation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has to do with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war.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EFE6E56-0600-71F3-F489-14EF274CCB18}"/>
              </a:ext>
            </a:extLst>
          </p:cNvPr>
          <p:cNvSpPr txBox="1"/>
          <p:nvPr/>
        </p:nvSpPr>
        <p:spPr>
          <a:xfrm>
            <a:off x="1538856" y="187766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왜 집들이 흰색과 파란색인지는 미스터리로 남아 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27B04A-4430-901C-EA46-4345C9C798F4}"/>
              </a:ext>
            </a:extLst>
          </p:cNvPr>
          <p:cNvSpPr txBox="1"/>
          <p:nvPr/>
        </p:nvSpPr>
        <p:spPr>
          <a:xfrm>
            <a:off x="1544920" y="4610182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한 가지 설명은 전쟁과 관련이 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6">
            <a:extLst>
              <a:ext uri="{FF2B5EF4-FFF2-40B4-BE49-F238E27FC236}">
                <a16:creationId xmlns:a16="http://schemas.microsoft.com/office/drawing/2014/main" id="{F99D082E-BB28-006C-4BE3-85B44B6C921D}"/>
              </a:ext>
            </a:extLst>
          </p:cNvPr>
          <p:cNvCxnSpPr>
            <a:cxnSpLocks/>
          </p:cNvCxnSpPr>
          <p:nvPr/>
        </p:nvCxnSpPr>
        <p:spPr>
          <a:xfrm>
            <a:off x="1620000" y="1522164"/>
            <a:ext cx="616412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DCE845F-BCFD-B06A-36E7-35A206F594E1}"/>
              </a:ext>
            </a:extLst>
          </p:cNvPr>
          <p:cNvSpPr txBox="1"/>
          <p:nvPr/>
        </p:nvSpPr>
        <p:spPr>
          <a:xfrm>
            <a:off x="1616074" y="1544566"/>
            <a:ext cx="616412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간접의문문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의문사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 역할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BB7F38-42BE-C108-D829-DF7D2700DC66}"/>
              </a:ext>
            </a:extLst>
          </p:cNvPr>
          <p:cNvSpPr txBox="1"/>
          <p:nvPr/>
        </p:nvSpPr>
        <p:spPr>
          <a:xfrm>
            <a:off x="7825150" y="1545814"/>
            <a:ext cx="157112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남다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남아 있다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54C82D7-33A0-5279-DE48-D856E659EF41}"/>
              </a:ext>
            </a:extLst>
          </p:cNvPr>
          <p:cNvSpPr txBox="1"/>
          <p:nvPr/>
        </p:nvSpPr>
        <p:spPr>
          <a:xfrm>
            <a:off x="2497014" y="4169946"/>
            <a:ext cx="199292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설명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85F05FB-3098-C8D3-E1B6-F78249065675}"/>
              </a:ext>
            </a:extLst>
          </p:cNvPr>
          <p:cNvSpPr txBox="1"/>
          <p:nvPr/>
        </p:nvSpPr>
        <p:spPr>
          <a:xfrm>
            <a:off x="4494876" y="4169946"/>
            <a:ext cx="333027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have to do with: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관련이 있다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80361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4046</TotalTime>
  <Words>1828</Words>
  <Application>Microsoft Office PowerPoint</Application>
  <PresentationFormat>와이드스크린</PresentationFormat>
  <Paragraphs>311</Paragraphs>
  <Slides>32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32</vt:i4>
      </vt:variant>
    </vt:vector>
  </HeadingPairs>
  <TitlesOfParts>
    <vt:vector size="40" baseType="lpstr">
      <vt:lpstr>Aptos</vt:lpstr>
      <vt:lpstr>Aptos Display</vt:lpstr>
      <vt:lpstr>Noto Sans KR Medium</vt:lpstr>
      <vt:lpstr>나눔고딕</vt:lpstr>
      <vt:lpstr>맑은 고딕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은정 박</cp:lastModifiedBy>
  <cp:revision>152</cp:revision>
  <dcterms:created xsi:type="dcterms:W3CDTF">2024-07-02T00:56:12Z</dcterms:created>
  <dcterms:modified xsi:type="dcterms:W3CDTF">2024-09-17T02:35:49Z</dcterms:modified>
</cp:coreProperties>
</file>